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4"/>
    <p:sldMasterId id="2147483693" r:id="rId5"/>
  </p:sldMasterIdLst>
  <p:notesMasterIdLst>
    <p:notesMasterId r:id="rId26"/>
  </p:notesMasterIdLst>
  <p:handoutMasterIdLst>
    <p:handoutMasterId r:id="rId27"/>
  </p:handoutMasterIdLst>
  <p:sldIdLst>
    <p:sldId id="338" r:id="rId6"/>
    <p:sldId id="312" r:id="rId7"/>
    <p:sldId id="351" r:id="rId8"/>
    <p:sldId id="352" r:id="rId9"/>
    <p:sldId id="346" r:id="rId10"/>
    <p:sldId id="347" r:id="rId11"/>
    <p:sldId id="348" r:id="rId12"/>
    <p:sldId id="349" r:id="rId13"/>
    <p:sldId id="350" r:id="rId14"/>
    <p:sldId id="313" r:id="rId15"/>
    <p:sldId id="331" r:id="rId16"/>
    <p:sldId id="333" r:id="rId17"/>
    <p:sldId id="304" r:id="rId18"/>
    <p:sldId id="308" r:id="rId19"/>
    <p:sldId id="322" r:id="rId20"/>
    <p:sldId id="314" r:id="rId21"/>
    <p:sldId id="345" r:id="rId22"/>
    <p:sldId id="343" r:id="rId23"/>
    <p:sldId id="341" r:id="rId24"/>
    <p:sldId id="311" r:id="rId2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74" autoAdjust="0"/>
    <p:restoredTop sz="92807" autoAdjust="0"/>
  </p:normalViewPr>
  <p:slideViewPr>
    <p:cSldViewPr>
      <p:cViewPr>
        <p:scale>
          <a:sx n="81" d="100"/>
          <a:sy n="81" d="100"/>
        </p:scale>
        <p:origin x="1332" y="6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41" d="100"/>
          <a:sy n="41" d="100"/>
        </p:scale>
        <p:origin x="3072" y="3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C9EA5B-7CBA-494C-82C8-3CE160B1B0FE}" type="doc">
      <dgm:prSet loTypeId="urn:microsoft.com/office/officeart/2005/8/layout/vList5" loCatId="list" qsTypeId="urn:microsoft.com/office/officeart/2005/8/quickstyle/simple1" qsCatId="simple" csTypeId="urn:microsoft.com/office/officeart/2005/8/colors/colorful4" csCatId="colorful" phldr="1"/>
      <dgm:spPr/>
      <dgm:t>
        <a:bodyPr/>
        <a:lstStyle/>
        <a:p>
          <a:endParaRPr lang="en-US"/>
        </a:p>
      </dgm:t>
    </dgm:pt>
    <dgm:pt modelId="{67BBE5C2-713E-420B-B391-8C092A08C738}">
      <dgm:prSet phldrT="[Text]" custT="1"/>
      <dgm:spPr/>
      <dgm:t>
        <a:bodyPr/>
        <a:lstStyle/>
        <a:p>
          <a:r>
            <a:rPr lang="en-US" sz="2400" dirty="0"/>
            <a:t>Impact</a:t>
          </a:r>
          <a:endParaRPr lang="en-US" sz="2800" dirty="0"/>
        </a:p>
      </dgm:t>
    </dgm:pt>
    <dgm:pt modelId="{3DFED415-A06C-463E-AC6B-3C4C5AE3DE4A}" type="parTrans" cxnId="{C3053402-FAE0-4084-AE39-8C05C4591A0E}">
      <dgm:prSet/>
      <dgm:spPr/>
      <dgm:t>
        <a:bodyPr/>
        <a:lstStyle/>
        <a:p>
          <a:endParaRPr lang="en-US" sz="2000"/>
        </a:p>
      </dgm:t>
    </dgm:pt>
    <dgm:pt modelId="{26239627-533D-452D-A9E4-479A79C28A3B}" type="sibTrans" cxnId="{C3053402-FAE0-4084-AE39-8C05C4591A0E}">
      <dgm:prSet/>
      <dgm:spPr/>
      <dgm:t>
        <a:bodyPr/>
        <a:lstStyle/>
        <a:p>
          <a:endParaRPr lang="en-US" sz="2000"/>
        </a:p>
      </dgm:t>
    </dgm:pt>
    <dgm:pt modelId="{4E6E0087-7971-49E4-A616-87323700456D}">
      <dgm:prSet phldrT="[Text]" custT="1"/>
      <dgm:spPr/>
      <dgm:t>
        <a:bodyPr/>
        <a:lstStyle/>
        <a:p>
          <a:r>
            <a:rPr lang="en-US" sz="1800" dirty="0"/>
            <a:t>Is this a high-impact problem?</a:t>
          </a:r>
        </a:p>
      </dgm:t>
    </dgm:pt>
    <dgm:pt modelId="{9A630FD1-2A82-489D-B339-0D13649361EF}" type="parTrans" cxnId="{2C21A196-169D-406B-AD77-518523418085}">
      <dgm:prSet/>
      <dgm:spPr/>
      <dgm:t>
        <a:bodyPr/>
        <a:lstStyle/>
        <a:p>
          <a:endParaRPr lang="en-US" sz="2000"/>
        </a:p>
      </dgm:t>
    </dgm:pt>
    <dgm:pt modelId="{EE2440F6-A9D3-4BCB-9618-F50D6E518C51}" type="sibTrans" cxnId="{2C21A196-169D-406B-AD77-518523418085}">
      <dgm:prSet/>
      <dgm:spPr/>
      <dgm:t>
        <a:bodyPr/>
        <a:lstStyle/>
        <a:p>
          <a:endParaRPr lang="en-US" sz="2000"/>
        </a:p>
      </dgm:t>
    </dgm:pt>
    <dgm:pt modelId="{BC04EE7C-1EC7-4CCD-BE36-F1F7FAA2672D}">
      <dgm:prSet phldrT="[Text]" custT="1"/>
      <dgm:spPr/>
      <dgm:t>
        <a:bodyPr/>
        <a:lstStyle/>
        <a:p>
          <a:r>
            <a:rPr lang="en-US" sz="2400" dirty="0"/>
            <a:t>Additionality</a:t>
          </a:r>
          <a:endParaRPr lang="en-US" sz="2800" dirty="0"/>
        </a:p>
      </dgm:t>
    </dgm:pt>
    <dgm:pt modelId="{1B394DB3-4A54-4843-8544-BA181420B6B8}" type="parTrans" cxnId="{C4985E8E-7F50-452E-9492-29806F57776D}">
      <dgm:prSet/>
      <dgm:spPr/>
      <dgm:t>
        <a:bodyPr/>
        <a:lstStyle/>
        <a:p>
          <a:endParaRPr lang="en-US" sz="2000"/>
        </a:p>
      </dgm:t>
    </dgm:pt>
    <dgm:pt modelId="{4E667C5B-87CB-4575-B122-DBEAC195404F}" type="sibTrans" cxnId="{C4985E8E-7F50-452E-9492-29806F57776D}">
      <dgm:prSet/>
      <dgm:spPr/>
      <dgm:t>
        <a:bodyPr/>
        <a:lstStyle/>
        <a:p>
          <a:endParaRPr lang="en-US" sz="2000"/>
        </a:p>
      </dgm:t>
    </dgm:pt>
    <dgm:pt modelId="{245C18A8-B3FD-4B73-88E1-9DA16D6D6308}">
      <dgm:prSet phldrT="[Text]" custT="1"/>
      <dgm:spPr/>
      <dgm:t>
        <a:bodyPr/>
        <a:lstStyle/>
        <a:p>
          <a:r>
            <a:rPr lang="en-US" sz="1800" dirty="0"/>
            <a:t>Will EERE funding make a large difference relative to existing funding from other sources, including the private sector?</a:t>
          </a:r>
        </a:p>
      </dgm:t>
    </dgm:pt>
    <dgm:pt modelId="{886319D2-EF16-455F-B2E0-75F917DA4DE0}" type="parTrans" cxnId="{724D827C-9942-4EFD-B25C-D9280243F638}">
      <dgm:prSet/>
      <dgm:spPr/>
      <dgm:t>
        <a:bodyPr/>
        <a:lstStyle/>
        <a:p>
          <a:endParaRPr lang="en-US" sz="2000"/>
        </a:p>
      </dgm:t>
    </dgm:pt>
    <dgm:pt modelId="{73EA0C75-A6EF-45F4-B6CC-0429358E5580}" type="sibTrans" cxnId="{724D827C-9942-4EFD-B25C-D9280243F638}">
      <dgm:prSet/>
      <dgm:spPr/>
      <dgm:t>
        <a:bodyPr/>
        <a:lstStyle/>
        <a:p>
          <a:endParaRPr lang="en-US" sz="2000"/>
        </a:p>
      </dgm:t>
    </dgm:pt>
    <dgm:pt modelId="{5950B4FF-E10E-48E9-A3B7-F4CA45512278}">
      <dgm:prSet phldrT="[Text]" custT="1"/>
      <dgm:spPr/>
      <dgm:t>
        <a:bodyPr/>
        <a:lstStyle/>
        <a:p>
          <a:r>
            <a:rPr lang="en-US" sz="2400" dirty="0"/>
            <a:t>Openness</a:t>
          </a:r>
          <a:endParaRPr lang="en-US" sz="2800" dirty="0"/>
        </a:p>
      </dgm:t>
    </dgm:pt>
    <dgm:pt modelId="{4EEEF1E7-69C7-4134-9D26-8D8C985FF557}" type="parTrans" cxnId="{E8E035A2-650A-4F95-9D78-AC367EA7259D}">
      <dgm:prSet/>
      <dgm:spPr/>
      <dgm:t>
        <a:bodyPr/>
        <a:lstStyle/>
        <a:p>
          <a:endParaRPr lang="en-US" sz="2000"/>
        </a:p>
      </dgm:t>
    </dgm:pt>
    <dgm:pt modelId="{5F5BFA2D-0041-43C0-98F2-253146B1A7AC}" type="sibTrans" cxnId="{E8E035A2-650A-4F95-9D78-AC367EA7259D}">
      <dgm:prSet/>
      <dgm:spPr/>
      <dgm:t>
        <a:bodyPr/>
        <a:lstStyle/>
        <a:p>
          <a:endParaRPr lang="en-US" sz="2000"/>
        </a:p>
      </dgm:t>
    </dgm:pt>
    <dgm:pt modelId="{F9E73BC7-634B-4D0D-BEC9-B8DB4ED44B60}">
      <dgm:prSet phldrT="[Text]" custT="1"/>
      <dgm:spPr/>
      <dgm:t>
        <a:bodyPr/>
        <a:lstStyle/>
        <a:p>
          <a:r>
            <a:rPr lang="en-US" sz="1800" dirty="0"/>
            <a:t>Are we focusing on the broad problem we are trying to solve and open to new ideas, approaches, and performers?</a:t>
          </a:r>
        </a:p>
      </dgm:t>
    </dgm:pt>
    <dgm:pt modelId="{79EE0D43-45E8-4CA6-A6AC-0917F9EFC4D1}" type="parTrans" cxnId="{480045FB-5007-4645-9A2C-F96DA83FD1AC}">
      <dgm:prSet/>
      <dgm:spPr/>
      <dgm:t>
        <a:bodyPr/>
        <a:lstStyle/>
        <a:p>
          <a:endParaRPr lang="en-US" sz="2000"/>
        </a:p>
      </dgm:t>
    </dgm:pt>
    <dgm:pt modelId="{E9375FAA-FF49-4BF5-983D-1713B81A7AB0}" type="sibTrans" cxnId="{480045FB-5007-4645-9A2C-F96DA83FD1AC}">
      <dgm:prSet/>
      <dgm:spPr/>
      <dgm:t>
        <a:bodyPr/>
        <a:lstStyle/>
        <a:p>
          <a:endParaRPr lang="en-US" sz="2000"/>
        </a:p>
      </dgm:t>
    </dgm:pt>
    <dgm:pt modelId="{AE4F87D8-0363-4E21-BC2E-743E242FF573}">
      <dgm:prSet phldrT="[Text]" custT="1"/>
      <dgm:spPr/>
      <dgm:t>
        <a:bodyPr/>
        <a:lstStyle/>
        <a:p>
          <a:r>
            <a:rPr lang="en-US" sz="2400" dirty="0"/>
            <a:t>Enduring Economic Effect</a:t>
          </a:r>
        </a:p>
      </dgm:t>
    </dgm:pt>
    <dgm:pt modelId="{847C6B15-3755-40FE-A2E4-46719912BE4C}" type="parTrans" cxnId="{88ED2E1F-A466-466C-88A3-9E2C3AF99DEB}">
      <dgm:prSet/>
      <dgm:spPr/>
      <dgm:t>
        <a:bodyPr/>
        <a:lstStyle/>
        <a:p>
          <a:endParaRPr lang="en-US" sz="2000"/>
        </a:p>
      </dgm:t>
    </dgm:pt>
    <dgm:pt modelId="{1D018FFA-315C-4322-9E64-BE6F567DA42C}" type="sibTrans" cxnId="{88ED2E1F-A466-466C-88A3-9E2C3AF99DEB}">
      <dgm:prSet/>
      <dgm:spPr/>
      <dgm:t>
        <a:bodyPr/>
        <a:lstStyle/>
        <a:p>
          <a:endParaRPr lang="en-US" sz="2000"/>
        </a:p>
      </dgm:t>
    </dgm:pt>
    <dgm:pt modelId="{7CECCBAD-DAD3-413A-8312-240FE5EC9264}">
      <dgm:prSet phldrT="[Text]" custT="1"/>
      <dgm:spPr/>
      <dgm:t>
        <a:bodyPr/>
        <a:lstStyle/>
        <a:p>
          <a:r>
            <a:rPr lang="en-US" sz="1800" dirty="0"/>
            <a:t>How will EERE funding result in enduring economic impact for the U.S.?</a:t>
          </a:r>
        </a:p>
      </dgm:t>
    </dgm:pt>
    <dgm:pt modelId="{EC742DB2-05CF-47A0-805A-EF24BF00133A}" type="parTrans" cxnId="{971FEC3E-020D-4CCB-B44C-63692B6C4F4B}">
      <dgm:prSet/>
      <dgm:spPr/>
      <dgm:t>
        <a:bodyPr/>
        <a:lstStyle/>
        <a:p>
          <a:endParaRPr lang="en-US" sz="2000"/>
        </a:p>
      </dgm:t>
    </dgm:pt>
    <dgm:pt modelId="{267F8F54-FEB1-4438-814E-0C6982545369}" type="sibTrans" cxnId="{971FEC3E-020D-4CCB-B44C-63692B6C4F4B}">
      <dgm:prSet/>
      <dgm:spPr/>
      <dgm:t>
        <a:bodyPr/>
        <a:lstStyle/>
        <a:p>
          <a:endParaRPr lang="en-US" sz="2000"/>
        </a:p>
      </dgm:t>
    </dgm:pt>
    <dgm:pt modelId="{87C2C39E-8182-40F9-8A42-FFA7E9692FC8}">
      <dgm:prSet phldrT="[Text]" custT="1"/>
      <dgm:spPr/>
      <dgm:t>
        <a:bodyPr/>
        <a:lstStyle/>
        <a:p>
          <a:r>
            <a:rPr lang="en-US" sz="2400" dirty="0"/>
            <a:t>Proper Role of Government</a:t>
          </a:r>
        </a:p>
      </dgm:t>
    </dgm:pt>
    <dgm:pt modelId="{E85A050B-3CE2-4A94-92B4-331A7961CB5D}" type="parTrans" cxnId="{EAB75721-1DA0-4F53-A552-1B5D5FD02D5A}">
      <dgm:prSet/>
      <dgm:spPr/>
      <dgm:t>
        <a:bodyPr/>
        <a:lstStyle/>
        <a:p>
          <a:endParaRPr lang="en-US" sz="2000"/>
        </a:p>
      </dgm:t>
    </dgm:pt>
    <dgm:pt modelId="{45A9C9BD-68B6-4502-830C-BF1190CB89CB}" type="sibTrans" cxnId="{EAB75721-1DA0-4F53-A552-1B5D5FD02D5A}">
      <dgm:prSet/>
      <dgm:spPr/>
      <dgm:t>
        <a:bodyPr/>
        <a:lstStyle/>
        <a:p>
          <a:endParaRPr lang="en-US" sz="2000"/>
        </a:p>
      </dgm:t>
    </dgm:pt>
    <dgm:pt modelId="{9E677196-B3AF-4AB2-A9F4-E3BC0BCA3972}">
      <dgm:prSet phldrT="[Text]" custT="1"/>
      <dgm:spPr/>
      <dgm:t>
        <a:bodyPr/>
        <a:lstStyle/>
        <a:p>
          <a:r>
            <a:rPr lang="en-US" sz="1800" dirty="0"/>
            <a:t>Why is this investment a necessary, proper, and unique role of government?</a:t>
          </a:r>
        </a:p>
      </dgm:t>
    </dgm:pt>
    <dgm:pt modelId="{E88DC071-23ED-441D-8067-33D85D821010}" type="parTrans" cxnId="{642957B5-A34A-4B45-B092-442285C71B10}">
      <dgm:prSet/>
      <dgm:spPr/>
      <dgm:t>
        <a:bodyPr/>
        <a:lstStyle/>
        <a:p>
          <a:endParaRPr lang="en-US" sz="2000"/>
        </a:p>
      </dgm:t>
    </dgm:pt>
    <dgm:pt modelId="{08740534-CEAB-4277-896B-B6B04835AE58}" type="sibTrans" cxnId="{642957B5-A34A-4B45-B092-442285C71B10}">
      <dgm:prSet/>
      <dgm:spPr/>
      <dgm:t>
        <a:bodyPr/>
        <a:lstStyle/>
        <a:p>
          <a:endParaRPr lang="en-US" sz="2000"/>
        </a:p>
      </dgm:t>
    </dgm:pt>
    <dgm:pt modelId="{D46D0E3A-7BF7-4F37-8DBC-E02C5E11F0EE}" type="pres">
      <dgm:prSet presAssocID="{B3C9EA5B-7CBA-494C-82C8-3CE160B1B0FE}" presName="Name0" presStyleCnt="0">
        <dgm:presLayoutVars>
          <dgm:dir/>
          <dgm:animLvl val="lvl"/>
          <dgm:resizeHandles val="exact"/>
        </dgm:presLayoutVars>
      </dgm:prSet>
      <dgm:spPr/>
    </dgm:pt>
    <dgm:pt modelId="{206F1005-07EF-43C8-AFE5-6604A5324554}" type="pres">
      <dgm:prSet presAssocID="{67BBE5C2-713E-420B-B391-8C092A08C738}" presName="linNode" presStyleCnt="0"/>
      <dgm:spPr/>
    </dgm:pt>
    <dgm:pt modelId="{719F1F5E-B624-47A2-B8DC-B7495A65E844}" type="pres">
      <dgm:prSet presAssocID="{67BBE5C2-713E-420B-B391-8C092A08C738}" presName="parentText" presStyleLbl="node1" presStyleIdx="0" presStyleCnt="5">
        <dgm:presLayoutVars>
          <dgm:chMax val="1"/>
          <dgm:bulletEnabled val="1"/>
        </dgm:presLayoutVars>
      </dgm:prSet>
      <dgm:spPr/>
    </dgm:pt>
    <dgm:pt modelId="{21F8F53D-D657-435C-AA0C-EEFDD1FDBEB7}" type="pres">
      <dgm:prSet presAssocID="{67BBE5C2-713E-420B-B391-8C092A08C738}" presName="descendantText" presStyleLbl="alignAccFollowNode1" presStyleIdx="0" presStyleCnt="5">
        <dgm:presLayoutVars>
          <dgm:bulletEnabled val="1"/>
        </dgm:presLayoutVars>
      </dgm:prSet>
      <dgm:spPr/>
    </dgm:pt>
    <dgm:pt modelId="{0F6D1348-6C46-4D38-B21A-093E5E0A61CB}" type="pres">
      <dgm:prSet presAssocID="{26239627-533D-452D-A9E4-479A79C28A3B}" presName="sp" presStyleCnt="0"/>
      <dgm:spPr/>
    </dgm:pt>
    <dgm:pt modelId="{1319D959-3379-4E08-A867-E714A28D7108}" type="pres">
      <dgm:prSet presAssocID="{BC04EE7C-1EC7-4CCD-BE36-F1F7FAA2672D}" presName="linNode" presStyleCnt="0"/>
      <dgm:spPr/>
    </dgm:pt>
    <dgm:pt modelId="{14168B2D-4057-42B4-921B-00DEC8E4DC6D}" type="pres">
      <dgm:prSet presAssocID="{BC04EE7C-1EC7-4CCD-BE36-F1F7FAA2672D}" presName="parentText" presStyleLbl="node1" presStyleIdx="1" presStyleCnt="5">
        <dgm:presLayoutVars>
          <dgm:chMax val="1"/>
          <dgm:bulletEnabled val="1"/>
        </dgm:presLayoutVars>
      </dgm:prSet>
      <dgm:spPr/>
    </dgm:pt>
    <dgm:pt modelId="{14479ADA-DE24-48F4-B02F-CBAD8E807C42}" type="pres">
      <dgm:prSet presAssocID="{BC04EE7C-1EC7-4CCD-BE36-F1F7FAA2672D}" presName="descendantText" presStyleLbl="alignAccFollowNode1" presStyleIdx="1" presStyleCnt="5">
        <dgm:presLayoutVars>
          <dgm:bulletEnabled val="1"/>
        </dgm:presLayoutVars>
      </dgm:prSet>
      <dgm:spPr/>
    </dgm:pt>
    <dgm:pt modelId="{B96D2277-4907-42D3-9E41-FF99CF222F91}" type="pres">
      <dgm:prSet presAssocID="{4E667C5B-87CB-4575-B122-DBEAC195404F}" presName="sp" presStyleCnt="0"/>
      <dgm:spPr/>
    </dgm:pt>
    <dgm:pt modelId="{CAC9815A-A378-4E7C-98F5-E03D8E814B3F}" type="pres">
      <dgm:prSet presAssocID="{5950B4FF-E10E-48E9-A3B7-F4CA45512278}" presName="linNode" presStyleCnt="0"/>
      <dgm:spPr/>
    </dgm:pt>
    <dgm:pt modelId="{61682D6A-F9B1-4987-BCEC-C7968A96A4E9}" type="pres">
      <dgm:prSet presAssocID="{5950B4FF-E10E-48E9-A3B7-F4CA45512278}" presName="parentText" presStyleLbl="node1" presStyleIdx="2" presStyleCnt="5">
        <dgm:presLayoutVars>
          <dgm:chMax val="1"/>
          <dgm:bulletEnabled val="1"/>
        </dgm:presLayoutVars>
      </dgm:prSet>
      <dgm:spPr/>
    </dgm:pt>
    <dgm:pt modelId="{43A1E5EC-AE03-467B-8BCF-740DBD67DAA0}" type="pres">
      <dgm:prSet presAssocID="{5950B4FF-E10E-48E9-A3B7-F4CA45512278}" presName="descendantText" presStyleLbl="alignAccFollowNode1" presStyleIdx="2" presStyleCnt="5">
        <dgm:presLayoutVars>
          <dgm:bulletEnabled val="1"/>
        </dgm:presLayoutVars>
      </dgm:prSet>
      <dgm:spPr/>
    </dgm:pt>
    <dgm:pt modelId="{F2577270-8681-4CBA-9A3D-AD59ACD5A72E}" type="pres">
      <dgm:prSet presAssocID="{5F5BFA2D-0041-43C0-98F2-253146B1A7AC}" presName="sp" presStyleCnt="0"/>
      <dgm:spPr/>
    </dgm:pt>
    <dgm:pt modelId="{449B7FCB-A728-4F26-8A4F-4A96EF414773}" type="pres">
      <dgm:prSet presAssocID="{AE4F87D8-0363-4E21-BC2E-743E242FF573}" presName="linNode" presStyleCnt="0"/>
      <dgm:spPr/>
    </dgm:pt>
    <dgm:pt modelId="{C0A1CEE2-B680-4C3C-B359-B4874BC8DF85}" type="pres">
      <dgm:prSet presAssocID="{AE4F87D8-0363-4E21-BC2E-743E242FF573}" presName="parentText" presStyleLbl="node1" presStyleIdx="3" presStyleCnt="5">
        <dgm:presLayoutVars>
          <dgm:chMax val="1"/>
          <dgm:bulletEnabled val="1"/>
        </dgm:presLayoutVars>
      </dgm:prSet>
      <dgm:spPr/>
    </dgm:pt>
    <dgm:pt modelId="{5412E30E-ADCE-47F3-A2DF-D9AA84B48803}" type="pres">
      <dgm:prSet presAssocID="{AE4F87D8-0363-4E21-BC2E-743E242FF573}" presName="descendantText" presStyleLbl="alignAccFollowNode1" presStyleIdx="3" presStyleCnt="5">
        <dgm:presLayoutVars>
          <dgm:bulletEnabled val="1"/>
        </dgm:presLayoutVars>
      </dgm:prSet>
      <dgm:spPr/>
    </dgm:pt>
    <dgm:pt modelId="{0560482F-23D2-4000-A2FA-8B7D60E3EEC6}" type="pres">
      <dgm:prSet presAssocID="{1D018FFA-315C-4322-9E64-BE6F567DA42C}" presName="sp" presStyleCnt="0"/>
      <dgm:spPr/>
    </dgm:pt>
    <dgm:pt modelId="{61A5F92B-D961-4667-BD61-A105B5FC809B}" type="pres">
      <dgm:prSet presAssocID="{87C2C39E-8182-40F9-8A42-FFA7E9692FC8}" presName="linNode" presStyleCnt="0"/>
      <dgm:spPr/>
    </dgm:pt>
    <dgm:pt modelId="{EA7BF1EF-59AE-442A-921A-4B5378621E62}" type="pres">
      <dgm:prSet presAssocID="{87C2C39E-8182-40F9-8A42-FFA7E9692FC8}" presName="parentText" presStyleLbl="node1" presStyleIdx="4" presStyleCnt="5">
        <dgm:presLayoutVars>
          <dgm:chMax val="1"/>
          <dgm:bulletEnabled val="1"/>
        </dgm:presLayoutVars>
      </dgm:prSet>
      <dgm:spPr/>
    </dgm:pt>
    <dgm:pt modelId="{325C6FA9-631D-4CE1-BD84-37AED952C5B8}" type="pres">
      <dgm:prSet presAssocID="{87C2C39E-8182-40F9-8A42-FFA7E9692FC8}" presName="descendantText" presStyleLbl="alignAccFollowNode1" presStyleIdx="4" presStyleCnt="5">
        <dgm:presLayoutVars>
          <dgm:bulletEnabled val="1"/>
        </dgm:presLayoutVars>
      </dgm:prSet>
      <dgm:spPr/>
    </dgm:pt>
  </dgm:ptLst>
  <dgm:cxnLst>
    <dgm:cxn modelId="{C3053402-FAE0-4084-AE39-8C05C4591A0E}" srcId="{B3C9EA5B-7CBA-494C-82C8-3CE160B1B0FE}" destId="{67BBE5C2-713E-420B-B391-8C092A08C738}" srcOrd="0" destOrd="0" parTransId="{3DFED415-A06C-463E-AC6B-3C4C5AE3DE4A}" sibTransId="{26239627-533D-452D-A9E4-479A79C28A3B}"/>
    <dgm:cxn modelId="{FE64B302-6FB4-4C49-B394-E5C392BAA226}" type="presOf" srcId="{BC04EE7C-1EC7-4CCD-BE36-F1F7FAA2672D}" destId="{14168B2D-4057-42B4-921B-00DEC8E4DC6D}" srcOrd="0" destOrd="0" presId="urn:microsoft.com/office/officeart/2005/8/layout/vList5"/>
    <dgm:cxn modelId="{069DB91E-7499-4161-97D8-2A28A73466D2}" type="presOf" srcId="{F9E73BC7-634B-4D0D-BEC9-B8DB4ED44B60}" destId="{43A1E5EC-AE03-467B-8BCF-740DBD67DAA0}" srcOrd="0" destOrd="0" presId="urn:microsoft.com/office/officeart/2005/8/layout/vList5"/>
    <dgm:cxn modelId="{88ED2E1F-A466-466C-88A3-9E2C3AF99DEB}" srcId="{B3C9EA5B-7CBA-494C-82C8-3CE160B1B0FE}" destId="{AE4F87D8-0363-4E21-BC2E-743E242FF573}" srcOrd="3" destOrd="0" parTransId="{847C6B15-3755-40FE-A2E4-46719912BE4C}" sibTransId="{1D018FFA-315C-4322-9E64-BE6F567DA42C}"/>
    <dgm:cxn modelId="{EAB75721-1DA0-4F53-A552-1B5D5FD02D5A}" srcId="{B3C9EA5B-7CBA-494C-82C8-3CE160B1B0FE}" destId="{87C2C39E-8182-40F9-8A42-FFA7E9692FC8}" srcOrd="4" destOrd="0" parTransId="{E85A050B-3CE2-4A94-92B4-331A7961CB5D}" sibTransId="{45A9C9BD-68B6-4502-830C-BF1190CB89CB}"/>
    <dgm:cxn modelId="{09B30A2D-6FE9-4E31-9072-AC7D1F415246}" type="presOf" srcId="{AE4F87D8-0363-4E21-BC2E-743E242FF573}" destId="{C0A1CEE2-B680-4C3C-B359-B4874BC8DF85}" srcOrd="0" destOrd="0" presId="urn:microsoft.com/office/officeart/2005/8/layout/vList5"/>
    <dgm:cxn modelId="{971FEC3E-020D-4CCB-B44C-63692B6C4F4B}" srcId="{AE4F87D8-0363-4E21-BC2E-743E242FF573}" destId="{7CECCBAD-DAD3-413A-8312-240FE5EC9264}" srcOrd="0" destOrd="0" parTransId="{EC742DB2-05CF-47A0-805A-EF24BF00133A}" sibTransId="{267F8F54-FEB1-4438-814E-0C6982545369}"/>
    <dgm:cxn modelId="{44A4037A-8C26-4711-9FD1-E126324D8984}" type="presOf" srcId="{4E6E0087-7971-49E4-A616-87323700456D}" destId="{21F8F53D-D657-435C-AA0C-EEFDD1FDBEB7}" srcOrd="0" destOrd="0" presId="urn:microsoft.com/office/officeart/2005/8/layout/vList5"/>
    <dgm:cxn modelId="{724D827C-9942-4EFD-B25C-D9280243F638}" srcId="{BC04EE7C-1EC7-4CCD-BE36-F1F7FAA2672D}" destId="{245C18A8-B3FD-4B73-88E1-9DA16D6D6308}" srcOrd="0" destOrd="0" parTransId="{886319D2-EF16-455F-B2E0-75F917DA4DE0}" sibTransId="{73EA0C75-A6EF-45F4-B6CC-0429358E5580}"/>
    <dgm:cxn modelId="{34E58380-AC09-4A14-A235-71D66A3E39DC}" type="presOf" srcId="{B3C9EA5B-7CBA-494C-82C8-3CE160B1B0FE}" destId="{D46D0E3A-7BF7-4F37-8DBC-E02C5E11F0EE}" srcOrd="0" destOrd="0" presId="urn:microsoft.com/office/officeart/2005/8/layout/vList5"/>
    <dgm:cxn modelId="{C4985E8E-7F50-452E-9492-29806F57776D}" srcId="{B3C9EA5B-7CBA-494C-82C8-3CE160B1B0FE}" destId="{BC04EE7C-1EC7-4CCD-BE36-F1F7FAA2672D}" srcOrd="1" destOrd="0" parTransId="{1B394DB3-4A54-4843-8544-BA181420B6B8}" sibTransId="{4E667C5B-87CB-4575-B122-DBEAC195404F}"/>
    <dgm:cxn modelId="{1B402D8F-6A9A-413D-8D0C-A17252E9276D}" type="presOf" srcId="{245C18A8-B3FD-4B73-88E1-9DA16D6D6308}" destId="{14479ADA-DE24-48F4-B02F-CBAD8E807C42}" srcOrd="0" destOrd="0" presId="urn:microsoft.com/office/officeart/2005/8/layout/vList5"/>
    <dgm:cxn modelId="{2C21A196-169D-406B-AD77-518523418085}" srcId="{67BBE5C2-713E-420B-B391-8C092A08C738}" destId="{4E6E0087-7971-49E4-A616-87323700456D}" srcOrd="0" destOrd="0" parTransId="{9A630FD1-2A82-489D-B339-0D13649361EF}" sibTransId="{EE2440F6-A9D3-4BCB-9618-F50D6E518C51}"/>
    <dgm:cxn modelId="{D4394A97-138C-4AD7-AD65-47F6D42D87E3}" type="presOf" srcId="{9E677196-B3AF-4AB2-A9F4-E3BC0BCA3972}" destId="{325C6FA9-631D-4CE1-BD84-37AED952C5B8}" srcOrd="0" destOrd="0" presId="urn:microsoft.com/office/officeart/2005/8/layout/vList5"/>
    <dgm:cxn modelId="{B51C039F-11D6-4546-BC05-3CD02EA7E72A}" type="presOf" srcId="{87C2C39E-8182-40F9-8A42-FFA7E9692FC8}" destId="{EA7BF1EF-59AE-442A-921A-4B5378621E62}" srcOrd="0" destOrd="0" presId="urn:microsoft.com/office/officeart/2005/8/layout/vList5"/>
    <dgm:cxn modelId="{E8E035A2-650A-4F95-9D78-AC367EA7259D}" srcId="{B3C9EA5B-7CBA-494C-82C8-3CE160B1B0FE}" destId="{5950B4FF-E10E-48E9-A3B7-F4CA45512278}" srcOrd="2" destOrd="0" parTransId="{4EEEF1E7-69C7-4134-9D26-8D8C985FF557}" sibTransId="{5F5BFA2D-0041-43C0-98F2-253146B1A7AC}"/>
    <dgm:cxn modelId="{1FAB45B4-7CDB-4CD2-A236-6B46DC2BABA6}" type="presOf" srcId="{5950B4FF-E10E-48E9-A3B7-F4CA45512278}" destId="{61682D6A-F9B1-4987-BCEC-C7968A96A4E9}" srcOrd="0" destOrd="0" presId="urn:microsoft.com/office/officeart/2005/8/layout/vList5"/>
    <dgm:cxn modelId="{9B444FB5-B599-477D-90ED-18F89E5D6321}" type="presOf" srcId="{67BBE5C2-713E-420B-B391-8C092A08C738}" destId="{719F1F5E-B624-47A2-B8DC-B7495A65E844}" srcOrd="0" destOrd="0" presId="urn:microsoft.com/office/officeart/2005/8/layout/vList5"/>
    <dgm:cxn modelId="{642957B5-A34A-4B45-B092-442285C71B10}" srcId="{87C2C39E-8182-40F9-8A42-FFA7E9692FC8}" destId="{9E677196-B3AF-4AB2-A9F4-E3BC0BCA3972}" srcOrd="0" destOrd="0" parTransId="{E88DC071-23ED-441D-8067-33D85D821010}" sibTransId="{08740534-CEAB-4277-896B-B6B04835AE58}"/>
    <dgm:cxn modelId="{BE40E7C9-132B-4890-9D85-0B1A5B9BA2F6}" type="presOf" srcId="{7CECCBAD-DAD3-413A-8312-240FE5EC9264}" destId="{5412E30E-ADCE-47F3-A2DF-D9AA84B48803}" srcOrd="0" destOrd="0" presId="urn:microsoft.com/office/officeart/2005/8/layout/vList5"/>
    <dgm:cxn modelId="{480045FB-5007-4645-9A2C-F96DA83FD1AC}" srcId="{5950B4FF-E10E-48E9-A3B7-F4CA45512278}" destId="{F9E73BC7-634B-4D0D-BEC9-B8DB4ED44B60}" srcOrd="0" destOrd="0" parTransId="{79EE0D43-45E8-4CA6-A6AC-0917F9EFC4D1}" sibTransId="{E9375FAA-FF49-4BF5-983D-1713B81A7AB0}"/>
    <dgm:cxn modelId="{03DA6AD6-8EA8-495A-A13D-FBC7C0730E98}" type="presParOf" srcId="{D46D0E3A-7BF7-4F37-8DBC-E02C5E11F0EE}" destId="{206F1005-07EF-43C8-AFE5-6604A5324554}" srcOrd="0" destOrd="0" presId="urn:microsoft.com/office/officeart/2005/8/layout/vList5"/>
    <dgm:cxn modelId="{CDAA9449-94BF-402D-84DF-1E9570672D68}" type="presParOf" srcId="{206F1005-07EF-43C8-AFE5-6604A5324554}" destId="{719F1F5E-B624-47A2-B8DC-B7495A65E844}" srcOrd="0" destOrd="0" presId="urn:microsoft.com/office/officeart/2005/8/layout/vList5"/>
    <dgm:cxn modelId="{E96A85FA-6056-473F-B6F4-C533F57BD44E}" type="presParOf" srcId="{206F1005-07EF-43C8-AFE5-6604A5324554}" destId="{21F8F53D-D657-435C-AA0C-EEFDD1FDBEB7}" srcOrd="1" destOrd="0" presId="urn:microsoft.com/office/officeart/2005/8/layout/vList5"/>
    <dgm:cxn modelId="{7C6C58A8-D601-4A3E-ADE8-1D0FCAC7E5E0}" type="presParOf" srcId="{D46D0E3A-7BF7-4F37-8DBC-E02C5E11F0EE}" destId="{0F6D1348-6C46-4D38-B21A-093E5E0A61CB}" srcOrd="1" destOrd="0" presId="urn:microsoft.com/office/officeart/2005/8/layout/vList5"/>
    <dgm:cxn modelId="{B9B6367C-8595-4A9F-AA5A-23B1AB6FA7A2}" type="presParOf" srcId="{D46D0E3A-7BF7-4F37-8DBC-E02C5E11F0EE}" destId="{1319D959-3379-4E08-A867-E714A28D7108}" srcOrd="2" destOrd="0" presId="urn:microsoft.com/office/officeart/2005/8/layout/vList5"/>
    <dgm:cxn modelId="{A692F751-39E8-4866-B04F-CFE21B3EECB1}" type="presParOf" srcId="{1319D959-3379-4E08-A867-E714A28D7108}" destId="{14168B2D-4057-42B4-921B-00DEC8E4DC6D}" srcOrd="0" destOrd="0" presId="urn:microsoft.com/office/officeart/2005/8/layout/vList5"/>
    <dgm:cxn modelId="{3C9FF830-B4A2-4071-BD4B-17613944F291}" type="presParOf" srcId="{1319D959-3379-4E08-A867-E714A28D7108}" destId="{14479ADA-DE24-48F4-B02F-CBAD8E807C42}" srcOrd="1" destOrd="0" presId="urn:microsoft.com/office/officeart/2005/8/layout/vList5"/>
    <dgm:cxn modelId="{BD86A9F8-0A7B-4A9D-8088-397D5130F493}" type="presParOf" srcId="{D46D0E3A-7BF7-4F37-8DBC-E02C5E11F0EE}" destId="{B96D2277-4907-42D3-9E41-FF99CF222F91}" srcOrd="3" destOrd="0" presId="urn:microsoft.com/office/officeart/2005/8/layout/vList5"/>
    <dgm:cxn modelId="{C4197047-6977-400A-A4BD-D264321770DD}" type="presParOf" srcId="{D46D0E3A-7BF7-4F37-8DBC-E02C5E11F0EE}" destId="{CAC9815A-A378-4E7C-98F5-E03D8E814B3F}" srcOrd="4" destOrd="0" presId="urn:microsoft.com/office/officeart/2005/8/layout/vList5"/>
    <dgm:cxn modelId="{9E2AF4C4-C7DB-4574-B61E-FE9EBB84C17D}" type="presParOf" srcId="{CAC9815A-A378-4E7C-98F5-E03D8E814B3F}" destId="{61682D6A-F9B1-4987-BCEC-C7968A96A4E9}" srcOrd="0" destOrd="0" presId="urn:microsoft.com/office/officeart/2005/8/layout/vList5"/>
    <dgm:cxn modelId="{6DE831CD-E1D9-4203-9A6B-9B0306F7CDC2}" type="presParOf" srcId="{CAC9815A-A378-4E7C-98F5-E03D8E814B3F}" destId="{43A1E5EC-AE03-467B-8BCF-740DBD67DAA0}" srcOrd="1" destOrd="0" presId="urn:microsoft.com/office/officeart/2005/8/layout/vList5"/>
    <dgm:cxn modelId="{852C5421-C5B3-4925-9C30-1618C57860E3}" type="presParOf" srcId="{D46D0E3A-7BF7-4F37-8DBC-E02C5E11F0EE}" destId="{F2577270-8681-4CBA-9A3D-AD59ACD5A72E}" srcOrd="5" destOrd="0" presId="urn:microsoft.com/office/officeart/2005/8/layout/vList5"/>
    <dgm:cxn modelId="{4AF5B93E-A4EB-48D4-B0A2-51566AAB27AD}" type="presParOf" srcId="{D46D0E3A-7BF7-4F37-8DBC-E02C5E11F0EE}" destId="{449B7FCB-A728-4F26-8A4F-4A96EF414773}" srcOrd="6" destOrd="0" presId="urn:microsoft.com/office/officeart/2005/8/layout/vList5"/>
    <dgm:cxn modelId="{84FEF9D8-C8B9-4FB7-9D8C-A4C27F575EFA}" type="presParOf" srcId="{449B7FCB-A728-4F26-8A4F-4A96EF414773}" destId="{C0A1CEE2-B680-4C3C-B359-B4874BC8DF85}" srcOrd="0" destOrd="0" presId="urn:microsoft.com/office/officeart/2005/8/layout/vList5"/>
    <dgm:cxn modelId="{15A2DBA6-C993-4C4B-BB89-B4EAACD66730}" type="presParOf" srcId="{449B7FCB-A728-4F26-8A4F-4A96EF414773}" destId="{5412E30E-ADCE-47F3-A2DF-D9AA84B48803}" srcOrd="1" destOrd="0" presId="urn:microsoft.com/office/officeart/2005/8/layout/vList5"/>
    <dgm:cxn modelId="{06E17F3A-05D2-4C6F-90A9-F48F00132808}" type="presParOf" srcId="{D46D0E3A-7BF7-4F37-8DBC-E02C5E11F0EE}" destId="{0560482F-23D2-4000-A2FA-8B7D60E3EEC6}" srcOrd="7" destOrd="0" presId="urn:microsoft.com/office/officeart/2005/8/layout/vList5"/>
    <dgm:cxn modelId="{A329A417-0EAC-4F55-A4EE-0EB6D62B7251}" type="presParOf" srcId="{D46D0E3A-7BF7-4F37-8DBC-E02C5E11F0EE}" destId="{61A5F92B-D961-4667-BD61-A105B5FC809B}" srcOrd="8" destOrd="0" presId="urn:microsoft.com/office/officeart/2005/8/layout/vList5"/>
    <dgm:cxn modelId="{0C630F71-789E-4CCC-A0CF-36FCD11049F1}" type="presParOf" srcId="{61A5F92B-D961-4667-BD61-A105B5FC809B}" destId="{EA7BF1EF-59AE-442A-921A-4B5378621E62}" srcOrd="0" destOrd="0" presId="urn:microsoft.com/office/officeart/2005/8/layout/vList5"/>
    <dgm:cxn modelId="{6D51F3AB-9ACC-4783-ABB9-D58BDBE261FB}" type="presParOf" srcId="{61A5F92B-D961-4667-BD61-A105B5FC809B}" destId="{325C6FA9-631D-4CE1-BD84-37AED952C5B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8F53D-D657-435C-AA0C-EEFDD1FDBEB7}">
      <dsp:nvSpPr>
        <dsp:cNvPr id="0" name=""/>
        <dsp:cNvSpPr/>
      </dsp:nvSpPr>
      <dsp:spPr>
        <a:xfrm rot="5400000">
          <a:off x="4938813" y="-2011482"/>
          <a:ext cx="796468" cy="5023104"/>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Is this a high-impact problem?</a:t>
          </a:r>
        </a:p>
      </dsp:txBody>
      <dsp:txXfrm rot="-5400000">
        <a:off x="2825495" y="140716"/>
        <a:ext cx="4984224" cy="718708"/>
      </dsp:txXfrm>
    </dsp:sp>
    <dsp:sp modelId="{719F1F5E-B624-47A2-B8DC-B7495A65E844}">
      <dsp:nvSpPr>
        <dsp:cNvPr id="0" name=""/>
        <dsp:cNvSpPr/>
      </dsp:nvSpPr>
      <dsp:spPr>
        <a:xfrm>
          <a:off x="0" y="2277"/>
          <a:ext cx="2825496" cy="995585"/>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Impact</a:t>
          </a:r>
          <a:endParaRPr lang="en-US" sz="2800" kern="1200" dirty="0"/>
        </a:p>
      </dsp:txBody>
      <dsp:txXfrm>
        <a:off x="48600" y="50877"/>
        <a:ext cx="2728296" cy="898385"/>
      </dsp:txXfrm>
    </dsp:sp>
    <dsp:sp modelId="{14479ADA-DE24-48F4-B02F-CBAD8E807C42}">
      <dsp:nvSpPr>
        <dsp:cNvPr id="0" name=""/>
        <dsp:cNvSpPr/>
      </dsp:nvSpPr>
      <dsp:spPr>
        <a:xfrm rot="5400000">
          <a:off x="4938813" y="-966117"/>
          <a:ext cx="796468" cy="5023104"/>
        </a:xfrm>
        <a:prstGeom prst="round2SameRect">
          <a:avLst/>
        </a:prstGeom>
        <a:solidFill>
          <a:schemeClr val="accent4">
            <a:tint val="40000"/>
            <a:alpha val="90000"/>
            <a:hueOff val="-1183802"/>
            <a:satOff val="-3291"/>
            <a:lumOff val="-507"/>
            <a:alphaOff val="0"/>
          </a:schemeClr>
        </a:solidFill>
        <a:ln w="25400" cap="flat" cmpd="sng" algn="ctr">
          <a:solidFill>
            <a:schemeClr val="accent4">
              <a:tint val="40000"/>
              <a:alpha val="90000"/>
              <a:hueOff val="-1183802"/>
              <a:satOff val="-3291"/>
              <a:lumOff val="-50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Will EERE funding make a large difference relative to existing funding from other sources, including the private sector?</a:t>
          </a:r>
        </a:p>
      </dsp:txBody>
      <dsp:txXfrm rot="-5400000">
        <a:off x="2825495" y="1186081"/>
        <a:ext cx="4984224" cy="718708"/>
      </dsp:txXfrm>
    </dsp:sp>
    <dsp:sp modelId="{14168B2D-4057-42B4-921B-00DEC8E4DC6D}">
      <dsp:nvSpPr>
        <dsp:cNvPr id="0" name=""/>
        <dsp:cNvSpPr/>
      </dsp:nvSpPr>
      <dsp:spPr>
        <a:xfrm>
          <a:off x="0" y="1047642"/>
          <a:ext cx="2825496" cy="995585"/>
        </a:xfrm>
        <a:prstGeom prst="roundRect">
          <a:avLst/>
        </a:prstGeom>
        <a:solidFill>
          <a:schemeClr val="accent4">
            <a:hueOff val="-750036"/>
            <a:satOff val="0"/>
            <a:lumOff val="-25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Additionality</a:t>
          </a:r>
          <a:endParaRPr lang="en-US" sz="2800" kern="1200" dirty="0"/>
        </a:p>
      </dsp:txBody>
      <dsp:txXfrm>
        <a:off x="48600" y="1096242"/>
        <a:ext cx="2728296" cy="898385"/>
      </dsp:txXfrm>
    </dsp:sp>
    <dsp:sp modelId="{43A1E5EC-AE03-467B-8BCF-740DBD67DAA0}">
      <dsp:nvSpPr>
        <dsp:cNvPr id="0" name=""/>
        <dsp:cNvSpPr/>
      </dsp:nvSpPr>
      <dsp:spPr>
        <a:xfrm rot="5400000">
          <a:off x="4938813" y="79247"/>
          <a:ext cx="796468" cy="5023104"/>
        </a:xfrm>
        <a:prstGeom prst="round2SameRect">
          <a:avLst/>
        </a:prstGeom>
        <a:solidFill>
          <a:schemeClr val="accent4">
            <a:tint val="40000"/>
            <a:alpha val="90000"/>
            <a:hueOff val="-2367604"/>
            <a:satOff val="-6582"/>
            <a:lumOff val="-1013"/>
            <a:alphaOff val="0"/>
          </a:schemeClr>
        </a:solidFill>
        <a:ln w="25400" cap="flat" cmpd="sng" algn="ctr">
          <a:solidFill>
            <a:schemeClr val="accent4">
              <a:tint val="40000"/>
              <a:alpha val="90000"/>
              <a:hueOff val="-2367604"/>
              <a:satOff val="-6582"/>
              <a:lumOff val="-101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Are we focusing on the broad problem we are trying to solve and open to new ideas, approaches, and performers?</a:t>
          </a:r>
        </a:p>
      </dsp:txBody>
      <dsp:txXfrm rot="-5400000">
        <a:off x="2825495" y="2231445"/>
        <a:ext cx="4984224" cy="718708"/>
      </dsp:txXfrm>
    </dsp:sp>
    <dsp:sp modelId="{61682D6A-F9B1-4987-BCEC-C7968A96A4E9}">
      <dsp:nvSpPr>
        <dsp:cNvPr id="0" name=""/>
        <dsp:cNvSpPr/>
      </dsp:nvSpPr>
      <dsp:spPr>
        <a:xfrm>
          <a:off x="0" y="2093007"/>
          <a:ext cx="2825496" cy="995585"/>
        </a:xfrm>
        <a:prstGeom prst="roundRect">
          <a:avLst/>
        </a:prstGeom>
        <a:solidFill>
          <a:schemeClr val="accent4">
            <a:hueOff val="-1500072"/>
            <a:satOff val="0"/>
            <a:lumOff val="-5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Openness</a:t>
          </a:r>
          <a:endParaRPr lang="en-US" sz="2800" kern="1200" dirty="0"/>
        </a:p>
      </dsp:txBody>
      <dsp:txXfrm>
        <a:off x="48600" y="2141607"/>
        <a:ext cx="2728296" cy="898385"/>
      </dsp:txXfrm>
    </dsp:sp>
    <dsp:sp modelId="{5412E30E-ADCE-47F3-A2DF-D9AA84B48803}">
      <dsp:nvSpPr>
        <dsp:cNvPr id="0" name=""/>
        <dsp:cNvSpPr/>
      </dsp:nvSpPr>
      <dsp:spPr>
        <a:xfrm rot="5400000">
          <a:off x="4938813" y="1124613"/>
          <a:ext cx="796468" cy="5023104"/>
        </a:xfrm>
        <a:prstGeom prst="round2SameRect">
          <a:avLst/>
        </a:prstGeom>
        <a:solidFill>
          <a:schemeClr val="accent4">
            <a:tint val="40000"/>
            <a:alpha val="90000"/>
            <a:hueOff val="-3551406"/>
            <a:satOff val="-9873"/>
            <a:lumOff val="-1520"/>
            <a:alphaOff val="0"/>
          </a:schemeClr>
        </a:solidFill>
        <a:ln w="25400" cap="flat" cmpd="sng" algn="ctr">
          <a:solidFill>
            <a:schemeClr val="accent4">
              <a:tint val="40000"/>
              <a:alpha val="90000"/>
              <a:hueOff val="-3551406"/>
              <a:satOff val="-9873"/>
              <a:lumOff val="-15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How will EERE funding result in enduring economic impact for the U.S.?</a:t>
          </a:r>
        </a:p>
      </dsp:txBody>
      <dsp:txXfrm rot="-5400000">
        <a:off x="2825495" y="3276811"/>
        <a:ext cx="4984224" cy="718708"/>
      </dsp:txXfrm>
    </dsp:sp>
    <dsp:sp modelId="{C0A1CEE2-B680-4C3C-B359-B4874BC8DF85}">
      <dsp:nvSpPr>
        <dsp:cNvPr id="0" name=""/>
        <dsp:cNvSpPr/>
      </dsp:nvSpPr>
      <dsp:spPr>
        <a:xfrm>
          <a:off x="0" y="3138372"/>
          <a:ext cx="2825496" cy="995585"/>
        </a:xfrm>
        <a:prstGeom prst="roundRect">
          <a:avLst/>
        </a:prstGeom>
        <a:solidFill>
          <a:schemeClr val="accent4">
            <a:hueOff val="-2250108"/>
            <a:satOff val="0"/>
            <a:lumOff val="-75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Enduring Economic Effect</a:t>
          </a:r>
        </a:p>
      </dsp:txBody>
      <dsp:txXfrm>
        <a:off x="48600" y="3186972"/>
        <a:ext cx="2728296" cy="898385"/>
      </dsp:txXfrm>
    </dsp:sp>
    <dsp:sp modelId="{325C6FA9-631D-4CE1-BD84-37AED952C5B8}">
      <dsp:nvSpPr>
        <dsp:cNvPr id="0" name=""/>
        <dsp:cNvSpPr/>
      </dsp:nvSpPr>
      <dsp:spPr>
        <a:xfrm rot="5400000">
          <a:off x="4938813" y="2169978"/>
          <a:ext cx="796468" cy="5023104"/>
        </a:xfrm>
        <a:prstGeom prst="round2SameRect">
          <a:avLst/>
        </a:prstGeom>
        <a:solidFill>
          <a:schemeClr val="accent4">
            <a:tint val="40000"/>
            <a:alpha val="90000"/>
            <a:hueOff val="-4735208"/>
            <a:satOff val="-13164"/>
            <a:lumOff val="-2027"/>
            <a:alphaOff val="0"/>
          </a:schemeClr>
        </a:solidFill>
        <a:ln w="25400" cap="flat" cmpd="sng" algn="ctr">
          <a:solidFill>
            <a:schemeClr val="accent4">
              <a:tint val="40000"/>
              <a:alpha val="90000"/>
              <a:hueOff val="-4735208"/>
              <a:satOff val="-13164"/>
              <a:lumOff val="-202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Why is this investment a necessary, proper, and unique role of government?</a:t>
          </a:r>
        </a:p>
      </dsp:txBody>
      <dsp:txXfrm rot="-5400000">
        <a:off x="2825495" y="4322176"/>
        <a:ext cx="4984224" cy="718708"/>
      </dsp:txXfrm>
    </dsp:sp>
    <dsp:sp modelId="{EA7BF1EF-59AE-442A-921A-4B5378621E62}">
      <dsp:nvSpPr>
        <dsp:cNvPr id="0" name=""/>
        <dsp:cNvSpPr/>
      </dsp:nvSpPr>
      <dsp:spPr>
        <a:xfrm>
          <a:off x="0" y="4183737"/>
          <a:ext cx="2825496" cy="995585"/>
        </a:xfrm>
        <a:prstGeom prst="roundRect">
          <a:avLst/>
        </a:prstGeom>
        <a:solidFill>
          <a:schemeClr val="accent4">
            <a:hueOff val="-3000145"/>
            <a:satOff val="0"/>
            <a:lumOff val="-10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Proper Role of Government</a:t>
          </a:r>
        </a:p>
      </dsp:txBody>
      <dsp:txXfrm>
        <a:off x="48600" y="4232337"/>
        <a:ext cx="2728296" cy="89838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8475" cy="466725"/>
          </a:xfrm>
          <a:prstGeom prst="rect">
            <a:avLst/>
          </a:prstGeom>
        </p:spPr>
        <p:txBody>
          <a:bodyPr vert="horz" lIns="91425" tIns="45712" rIns="91425" bIns="45712" rtlCol="0"/>
          <a:lstStyle>
            <a:lvl1pPr algn="l">
              <a:defRPr sz="1200"/>
            </a:lvl1pPr>
          </a:lstStyle>
          <a:p>
            <a:endParaRPr lang="en-US" dirty="0"/>
          </a:p>
        </p:txBody>
      </p:sp>
      <p:sp>
        <p:nvSpPr>
          <p:cNvPr id="3" name="Date Placeholder 2"/>
          <p:cNvSpPr>
            <a:spLocks noGrp="1"/>
          </p:cNvSpPr>
          <p:nvPr>
            <p:ph type="dt" sz="quarter" idx="1"/>
          </p:nvPr>
        </p:nvSpPr>
        <p:spPr>
          <a:xfrm>
            <a:off x="3970339" y="1"/>
            <a:ext cx="3038475" cy="466725"/>
          </a:xfrm>
          <a:prstGeom prst="rect">
            <a:avLst/>
          </a:prstGeom>
        </p:spPr>
        <p:txBody>
          <a:bodyPr vert="horz" lIns="91425" tIns="45712" rIns="91425" bIns="45712" rtlCol="0"/>
          <a:lstStyle>
            <a:lvl1pPr algn="r">
              <a:defRPr sz="1200"/>
            </a:lvl1pPr>
          </a:lstStyle>
          <a:p>
            <a:fld id="{AB920661-506C-42BC-8F42-E321CC4974B1}" type="datetimeFigureOut">
              <a:rPr lang="en-US" smtClean="0"/>
              <a:t>9/23/2019</a:t>
            </a:fld>
            <a:endParaRPr lang="en-US" dirty="0"/>
          </a:p>
        </p:txBody>
      </p:sp>
      <p:sp>
        <p:nvSpPr>
          <p:cNvPr id="4" name="Footer Placeholder 3"/>
          <p:cNvSpPr>
            <a:spLocks noGrp="1"/>
          </p:cNvSpPr>
          <p:nvPr>
            <p:ph type="ftr" sz="quarter" idx="2"/>
          </p:nvPr>
        </p:nvSpPr>
        <p:spPr>
          <a:xfrm>
            <a:off x="0" y="8829675"/>
            <a:ext cx="3038475" cy="466725"/>
          </a:xfrm>
          <a:prstGeom prst="rect">
            <a:avLst/>
          </a:prstGeom>
        </p:spPr>
        <p:txBody>
          <a:bodyPr vert="horz" lIns="91425" tIns="45712" rIns="91425" bIns="45712"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9" y="8829675"/>
            <a:ext cx="3038475" cy="466725"/>
          </a:xfrm>
          <a:prstGeom prst="rect">
            <a:avLst/>
          </a:prstGeom>
        </p:spPr>
        <p:txBody>
          <a:bodyPr vert="horz" lIns="91425" tIns="45712" rIns="91425" bIns="45712" rtlCol="0" anchor="b"/>
          <a:lstStyle>
            <a:lvl1pPr algn="r">
              <a:defRPr sz="1200"/>
            </a:lvl1pPr>
          </a:lstStyle>
          <a:p>
            <a:fld id="{E66A5EEA-174E-4E42-BE89-A4058BB1E75E}" type="slidenum">
              <a:rPr lang="en-US" smtClean="0"/>
              <a:t>‹#›</a:t>
            </a:fld>
            <a:endParaRPr lang="en-US" dirty="0"/>
          </a:p>
        </p:txBody>
      </p:sp>
    </p:spTree>
    <p:extLst>
      <p:ext uri="{BB962C8B-B14F-4D97-AF65-F5344CB8AC3E}">
        <p14:creationId xmlns:p14="http://schemas.microsoft.com/office/powerpoint/2010/main" val="33932626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7840" cy="464820"/>
          </a:xfrm>
          <a:prstGeom prst="rect">
            <a:avLst/>
          </a:prstGeom>
        </p:spPr>
        <p:txBody>
          <a:bodyPr vert="horz" lIns="93162" tIns="46581" rIns="93162" bIns="46581" rtlCol="0"/>
          <a:lstStyle>
            <a:lvl1pPr algn="l">
              <a:defRPr sz="1200"/>
            </a:lvl1pPr>
          </a:lstStyle>
          <a:p>
            <a:endParaRPr lang="en-US" dirty="0"/>
          </a:p>
        </p:txBody>
      </p:sp>
      <p:sp>
        <p:nvSpPr>
          <p:cNvPr id="3" name="Date Placeholder 2"/>
          <p:cNvSpPr>
            <a:spLocks noGrp="1"/>
          </p:cNvSpPr>
          <p:nvPr>
            <p:ph type="dt" idx="1"/>
          </p:nvPr>
        </p:nvSpPr>
        <p:spPr>
          <a:xfrm>
            <a:off x="3970939" y="0"/>
            <a:ext cx="3037840" cy="464820"/>
          </a:xfrm>
          <a:prstGeom prst="rect">
            <a:avLst/>
          </a:prstGeom>
        </p:spPr>
        <p:txBody>
          <a:bodyPr vert="horz" lIns="93162" tIns="46581" rIns="93162" bIns="46581" rtlCol="0"/>
          <a:lstStyle>
            <a:lvl1pPr algn="r">
              <a:defRPr sz="1200"/>
            </a:lvl1pPr>
          </a:lstStyle>
          <a:p>
            <a:fld id="{7437CE27-69DF-4696-A852-1BF2C85A1EC0}" type="datetimeFigureOut">
              <a:rPr lang="en-US" smtClean="0"/>
              <a:t>9/23/2019</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62" tIns="46581" rIns="93162" bIns="46581"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62" tIns="46581" rIns="93162" bIns="4658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967"/>
            <a:ext cx="3037840" cy="464820"/>
          </a:xfrm>
          <a:prstGeom prst="rect">
            <a:avLst/>
          </a:prstGeom>
        </p:spPr>
        <p:txBody>
          <a:bodyPr vert="horz" lIns="93162" tIns="46581" rIns="93162" bIns="46581"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9" y="8829967"/>
            <a:ext cx="3037840" cy="464820"/>
          </a:xfrm>
          <a:prstGeom prst="rect">
            <a:avLst/>
          </a:prstGeom>
        </p:spPr>
        <p:txBody>
          <a:bodyPr vert="horz" lIns="93162" tIns="46581" rIns="93162" bIns="46581" rtlCol="0" anchor="b"/>
          <a:lstStyle>
            <a:lvl1pPr algn="r">
              <a:defRPr sz="1200"/>
            </a:lvl1pPr>
          </a:lstStyle>
          <a:p>
            <a:fld id="{61C58C19-9391-4D1D-925C-A988218901E5}" type="slidenum">
              <a:rPr lang="en-US" smtClean="0"/>
              <a:t>‹#›</a:t>
            </a:fld>
            <a:endParaRPr lang="en-US" dirty="0"/>
          </a:p>
        </p:txBody>
      </p:sp>
    </p:spTree>
    <p:extLst>
      <p:ext uri="{BB962C8B-B14F-4D97-AF65-F5344CB8AC3E}">
        <p14:creationId xmlns:p14="http://schemas.microsoft.com/office/powerpoint/2010/main" val="48553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5F75D11-0079-4D42-8AE6-22398F6E9898}" type="slidenum">
              <a:rPr lang="en-US">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272173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Better Plants is the industrial arm of the Better Buildings Initiative—the commitment to achieve at least 20% energy savings in U.S. buildings.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Energy use is similar in water-wastewater and industrial plants, making water-wastewater facilities a good fit for this program. DOE expanded the initiative to these two sectors a couple of years ago.</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Partners have two options: (1) Better Plants Program and (2) Better Plants Challenge.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both, programs facilities make corporate-wide commitments to improve their energy intensity by 25% over 10 years.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Program partners participate in monthly calls and submit an annual, one-page form.</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Partners in the Challenge also share their energy performance data and participate in two case studies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Facilities receive technical assistance and national recognition for their successes, particularly for Challenge accomplishments</a:t>
            </a:r>
          </a:p>
          <a:p>
            <a:pPr marL="171450" indent="-171450">
              <a:buFont typeface="Arial" panose="020B0604020202020204" pitchFamily="34" charset="0"/>
              <a:buChar char="•"/>
            </a:pPr>
            <a:endParaRPr lang="en-US" dirty="0"/>
          </a:p>
          <a:p>
            <a:pPr marL="171450" lvl="1" indent="-171450">
              <a:buFont typeface="Arial" panose="020B0604020202020204" pitchFamily="34" charset="0"/>
              <a:buChar char="•"/>
            </a:pPr>
            <a:r>
              <a:rPr lang="en-US" dirty="0">
                <a:solidFill>
                  <a:srgbClr val="000000"/>
                </a:solidFill>
              </a:rPr>
              <a:t>Current partners include some of the nation’s largest and most complex systems like NY, LA, and Boston.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1C58C19-9391-4D1D-925C-A988218901E5}" type="slidenum">
              <a:rPr lang="en-US" smtClean="0"/>
              <a:t>10</a:t>
            </a:fld>
            <a:endParaRPr lang="en-US" dirty="0"/>
          </a:p>
        </p:txBody>
      </p:sp>
    </p:spTree>
    <p:extLst>
      <p:ext uri="{BB962C8B-B14F-4D97-AF65-F5344CB8AC3E}">
        <p14:creationId xmlns:p14="http://schemas.microsoft.com/office/powerpoint/2010/main" val="2571265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15790"/>
            <a:ext cx="5608320" cy="4652010"/>
          </a:xfrm>
        </p:spPr>
        <p:txBody>
          <a:bodyPr/>
          <a:lstStyle/>
          <a:p>
            <a:r>
              <a:rPr lang="en-US" dirty="0"/>
              <a:t>DOE Better Plants partners receive a few, key benefits:</a:t>
            </a:r>
            <a:r>
              <a:rPr lang="en-US" baseline="0" dirty="0"/>
              <a:t> </a:t>
            </a:r>
          </a:p>
          <a:p>
            <a:endParaRPr lang="en-US" baseline="0" dirty="0"/>
          </a:p>
          <a:p>
            <a:pPr marL="171450" indent="-171450">
              <a:buFont typeface="Arial" panose="020B0604020202020204" pitchFamily="34" charset="0"/>
              <a:buChar char="•"/>
            </a:pPr>
            <a:r>
              <a:rPr lang="en-US" b="1" baseline="0" dirty="0">
                <a:solidFill>
                  <a:srgbClr val="FF0000"/>
                </a:solidFill>
              </a:rPr>
              <a:t>1. TECHNICAL ASSISTANCE:</a:t>
            </a:r>
          </a:p>
          <a:p>
            <a:pPr marL="628650" lvl="1" indent="-171450">
              <a:buFont typeface="Arial" panose="020B0604020202020204" pitchFamily="34" charset="0"/>
              <a:buChar char="•"/>
            </a:pPr>
            <a:r>
              <a:rPr lang="en-US" baseline="0" dirty="0"/>
              <a:t>Is primarily delivered</a:t>
            </a:r>
            <a:r>
              <a:rPr lang="en-US" dirty="0"/>
              <a:t> through expert technical account managers.</a:t>
            </a:r>
          </a:p>
          <a:p>
            <a:pPr marL="628650" lvl="1" indent="-171450">
              <a:buFont typeface="Arial" panose="020B0604020202020204" pitchFamily="34" charset="0"/>
              <a:buChar char="•"/>
            </a:pPr>
            <a:endParaRPr lang="en-US" sz="1000" dirty="0"/>
          </a:p>
          <a:p>
            <a:pPr marL="628650" lvl="1" indent="-171450" defTabSz="542925">
              <a:buFont typeface="Arial" panose="020B0604020202020204" pitchFamily="34" charset="0"/>
              <a:buChar char="•"/>
              <a:tabLst>
                <a:tab pos="914400" algn="l"/>
              </a:tabLst>
            </a:pPr>
            <a:r>
              <a:rPr lang="en-US" baseline="0" dirty="0"/>
              <a:t>Technical</a:t>
            </a:r>
            <a:r>
              <a:rPr lang="en-US" dirty="0"/>
              <a:t> account managers are DOE contractors that help organizations: </a:t>
            </a:r>
          </a:p>
          <a:p>
            <a:pPr marL="1085850" lvl="2" indent="-171450" defTabSz="542925">
              <a:buFont typeface="Arial" panose="020B0604020202020204" pitchFamily="34" charset="0"/>
              <a:buChar char="•"/>
              <a:tabLst>
                <a:tab pos="914400" algn="l"/>
              </a:tabLst>
            </a:pPr>
            <a:r>
              <a:rPr lang="en-US" dirty="0"/>
              <a:t>A. Establish energy performance metrics (primary role) – using DOE tools and guidance.  DOE is still learning more about specific data challenges this sector faces and look forward to continuing to work with partners and others to refine data protocols.</a:t>
            </a:r>
          </a:p>
          <a:p>
            <a:pPr marL="1085850" lvl="2" indent="-171450" defTabSz="542925">
              <a:buFont typeface="Arial" panose="020B0604020202020204" pitchFamily="34" charset="0"/>
              <a:buChar char="•"/>
              <a:tabLst>
                <a:tab pos="914400" algn="l"/>
              </a:tabLst>
            </a:pPr>
            <a:r>
              <a:rPr lang="en-US" baseline="0" dirty="0"/>
              <a:t>B. Create energy plans.</a:t>
            </a:r>
          </a:p>
          <a:p>
            <a:pPr marL="1085850" lvl="2" indent="-171450" defTabSz="542925">
              <a:buFont typeface="Arial" panose="020B0604020202020204" pitchFamily="34" charset="0"/>
              <a:buChar char="•"/>
              <a:tabLst>
                <a:tab pos="914400" algn="l"/>
              </a:tabLst>
            </a:pPr>
            <a:r>
              <a:rPr lang="en-US" dirty="0"/>
              <a:t>C. Connect with additional energy-saving resources</a:t>
            </a:r>
            <a:r>
              <a:rPr lang="en-US" baseline="0" dirty="0"/>
              <a:t>. </a:t>
            </a:r>
          </a:p>
          <a:p>
            <a:endParaRPr lang="en-US" baseline="0" dirty="0"/>
          </a:p>
          <a:p>
            <a:pPr marL="171450" indent="-171450">
              <a:buFont typeface="Arial" panose="020B0604020202020204" pitchFamily="34" charset="0"/>
              <a:buChar char="•"/>
            </a:pPr>
            <a:r>
              <a:rPr lang="en-US" b="1" baseline="0" dirty="0">
                <a:solidFill>
                  <a:srgbClr val="FF0000"/>
                </a:solidFill>
              </a:rPr>
              <a:t>2. PEER NETWORKING</a:t>
            </a:r>
          </a:p>
          <a:p>
            <a:pPr marL="628650" lvl="1" indent="-171450">
              <a:buFont typeface="Arial" panose="020B0604020202020204" pitchFamily="34" charset="0"/>
              <a:buChar char="•"/>
            </a:pPr>
            <a:r>
              <a:rPr lang="en-US" baseline="0" dirty="0"/>
              <a:t>Takes place at events like the Better Buildings Summit and the World</a:t>
            </a:r>
            <a:r>
              <a:rPr lang="en-US" dirty="0"/>
              <a:t> Energy Engineering Congress.</a:t>
            </a:r>
          </a:p>
          <a:p>
            <a:pPr marL="628650" lvl="1" indent="-171450">
              <a:buFont typeface="Arial" panose="020B0604020202020204" pitchFamily="34" charset="0"/>
              <a:buChar char="•"/>
            </a:pPr>
            <a:r>
              <a:rPr lang="en-US" dirty="0"/>
              <a:t>Better Plants partners also have acc</a:t>
            </a:r>
            <a:r>
              <a:rPr lang="en-US" baseline="0" dirty="0"/>
              <a:t>ess to</a:t>
            </a:r>
            <a:r>
              <a:rPr lang="en-US" dirty="0"/>
              <a:t> less</a:t>
            </a:r>
            <a:r>
              <a:rPr lang="en-US" baseline="0" dirty="0"/>
              <a:t> formal mechanisms, </a:t>
            </a:r>
            <a:r>
              <a:rPr lang="en-US" dirty="0"/>
              <a:t>such as</a:t>
            </a:r>
            <a:r>
              <a:rPr lang="en-US" baseline="0" dirty="0"/>
              <a:t> connecting partner organizations facing the same barrier or problem with each other.</a:t>
            </a:r>
          </a:p>
          <a:p>
            <a:pPr lvl="1"/>
            <a:r>
              <a:rPr lang="en-US" baseline="0" dirty="0"/>
              <a:t> </a:t>
            </a:r>
          </a:p>
          <a:p>
            <a:pPr marL="171450" indent="-171450">
              <a:buFont typeface="Arial" panose="020B0604020202020204" pitchFamily="34" charset="0"/>
              <a:buChar char="•"/>
            </a:pPr>
            <a:r>
              <a:rPr lang="en-US" b="1" baseline="0" dirty="0">
                <a:solidFill>
                  <a:srgbClr val="FF0000"/>
                </a:solidFill>
              </a:rPr>
              <a:t>3. NATIONAL RECOGNITION</a:t>
            </a:r>
          </a:p>
          <a:p>
            <a:pPr marL="628650" lvl="1" indent="-171450">
              <a:buFont typeface="Arial" panose="020B0604020202020204" pitchFamily="34" charset="0"/>
              <a:buChar char="•"/>
            </a:pPr>
            <a:r>
              <a:rPr lang="en-US" baseline="0" dirty="0"/>
              <a:t>Partners are recognized when they join, on an</a:t>
            </a:r>
            <a:r>
              <a:rPr lang="en-US" dirty="0"/>
              <a:t> annual basis, and when they meet their targets.</a:t>
            </a:r>
          </a:p>
          <a:p>
            <a:pPr marL="628650" lvl="1" indent="-171450">
              <a:buFont typeface="Arial" panose="020B0604020202020204" pitchFamily="34" charset="0"/>
              <a:buChar char="•"/>
            </a:pPr>
            <a:r>
              <a:rPr lang="en-US" baseline="0" dirty="0"/>
              <a:t>DOE also</a:t>
            </a:r>
            <a:r>
              <a:rPr lang="en-US" dirty="0"/>
              <a:t> works with trade publications and other media to draw additional attention to partner achievements.</a:t>
            </a:r>
          </a:p>
        </p:txBody>
      </p:sp>
      <p:sp>
        <p:nvSpPr>
          <p:cNvPr id="4" name="Slide Number Placeholder 3"/>
          <p:cNvSpPr>
            <a:spLocks noGrp="1"/>
          </p:cNvSpPr>
          <p:nvPr>
            <p:ph type="sldNum" sz="quarter" idx="10"/>
          </p:nvPr>
        </p:nvSpPr>
        <p:spPr/>
        <p:txBody>
          <a:bodyPr/>
          <a:lstStyle/>
          <a:p>
            <a:fld id="{61C58C19-9391-4D1D-925C-A988218901E5}" type="slidenum">
              <a:rPr lang="en-US" smtClean="0"/>
              <a:t>11</a:t>
            </a:fld>
            <a:endParaRPr lang="en-US" dirty="0"/>
          </a:p>
        </p:txBody>
      </p:sp>
    </p:spTree>
    <p:extLst>
      <p:ext uri="{BB962C8B-B14F-4D97-AF65-F5344CB8AC3E}">
        <p14:creationId xmlns:p14="http://schemas.microsoft.com/office/powerpoint/2010/main" val="3262758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15790"/>
            <a:ext cx="6309360" cy="4499610"/>
          </a:xfrm>
        </p:spPr>
        <p:txBody>
          <a:bodyPr/>
          <a:lstStyle/>
          <a:p>
            <a:pPr marL="171450" indent="-171450">
              <a:buFont typeface="Arial" panose="020B0604020202020204" pitchFamily="34" charset="0"/>
              <a:buChar char="•"/>
            </a:pPr>
            <a:r>
              <a:rPr lang="en-US" dirty="0"/>
              <a:t>In-plant trainings are the workforce development technical assistance resource available exclusively to Better Plants partners.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100" dirty="0">
                <a:solidFill>
                  <a:srgbClr val="000000"/>
                </a:solidFill>
                <a:cs typeface="Arial" panose="020B0604020202020204" pitchFamily="34" charset="0"/>
              </a:rPr>
              <a:t>The trainings:</a:t>
            </a:r>
          </a:p>
          <a:p>
            <a:pPr marL="628650" lvl="1" indent="-171450">
              <a:buFont typeface="Arial" panose="020B0604020202020204" pitchFamily="34" charset="0"/>
              <a:buChar char="•"/>
            </a:pPr>
            <a:r>
              <a:rPr lang="en-US" sz="1100" dirty="0">
                <a:solidFill>
                  <a:srgbClr val="000000"/>
                </a:solidFill>
                <a:cs typeface="Arial" panose="020B0604020202020204" pitchFamily="34" charset="0"/>
              </a:rPr>
              <a:t>Teach participants how to conduct assessments, use DOE tools, and implement projects, and</a:t>
            </a:r>
          </a:p>
          <a:p>
            <a:pPr marL="628650" lvl="1" indent="-171450">
              <a:buFont typeface="Arial" panose="020B0604020202020204" pitchFamily="34" charset="0"/>
              <a:buChar char="•"/>
            </a:pPr>
            <a:r>
              <a:rPr lang="en-US" sz="1100" dirty="0">
                <a:solidFill>
                  <a:srgbClr val="000000"/>
                </a:solidFill>
                <a:cs typeface="Arial" panose="020B0604020202020204" pitchFamily="34" charset="0"/>
              </a:rPr>
              <a:t>Are open to employees from the entire supply chain (host plant, peer companies, suppliers).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trainings begin with a 1.5-hour webinar that focuses on one or more industrial systems.  The pre-training webinars are also available on the program’s website.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These are followed by 3-4-day visits to the plant by DOE experts, who train participants on how to optimize key energy systems, such as:</a:t>
            </a:r>
          </a:p>
          <a:p>
            <a:pPr marL="1085850" lvl="2" indent="-171450">
              <a:buFont typeface="Arial" panose="020B0604020202020204" pitchFamily="34" charset="0"/>
              <a:buChar char="•"/>
            </a:pPr>
            <a:r>
              <a:rPr lang="en-US" dirty="0"/>
              <a:t>Steam,</a:t>
            </a:r>
          </a:p>
          <a:p>
            <a:pPr marL="1085850" lvl="2" indent="-171450">
              <a:buFont typeface="Arial" panose="020B0604020202020204" pitchFamily="34" charset="0"/>
              <a:buChar char="•"/>
            </a:pPr>
            <a:r>
              <a:rPr lang="en-US" dirty="0"/>
              <a:t>Compressed air,</a:t>
            </a:r>
          </a:p>
          <a:p>
            <a:pPr marL="1085850" lvl="2" indent="-171450">
              <a:buFont typeface="Arial" panose="020B0604020202020204" pitchFamily="34" charset="0"/>
              <a:buChar char="•"/>
            </a:pPr>
            <a:r>
              <a:rPr lang="en-US" dirty="0"/>
              <a:t>Process hearing, and</a:t>
            </a:r>
          </a:p>
          <a:p>
            <a:pPr marL="1085850" lvl="2" indent="-171450">
              <a:buFont typeface="Arial" panose="020B0604020202020204" pitchFamily="34" charset="0"/>
              <a:buChar char="•"/>
            </a:pPr>
            <a:r>
              <a:rPr lang="en-US" dirty="0"/>
              <a:t>Pumps and fans.</a:t>
            </a:r>
          </a:p>
          <a:p>
            <a:endParaRPr lang="en-US" baseline="0" dirty="0"/>
          </a:p>
          <a:p>
            <a:pPr marL="171450" indent="-171450">
              <a:buFont typeface="Arial" panose="020B0604020202020204" pitchFamily="34" charset="0"/>
              <a:buChar char="•"/>
            </a:pPr>
            <a:r>
              <a:rPr lang="en-US" baseline="0" dirty="0"/>
              <a:t>The pumps training in particular would be a good fit for water </a:t>
            </a:r>
            <a:r>
              <a:rPr lang="en-US" dirty="0"/>
              <a:t>and wastewater treatment facilities, especially since a new topic of focus for this training is </a:t>
            </a:r>
            <a:r>
              <a:rPr lang="en-US" sz="1100" dirty="0">
                <a:solidFill>
                  <a:srgbClr val="000000"/>
                </a:solidFill>
                <a:cs typeface="Arial" panose="020B0604020202020204" pitchFamily="34" charset="0"/>
              </a:rPr>
              <a:t>Pumping Systems in Water Treatment Plants.</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dirty="0"/>
              <a:t>The achievements of these trainings to-date include:</a:t>
            </a:r>
            <a:endParaRPr lang="en-US" sz="800" dirty="0"/>
          </a:p>
          <a:p>
            <a:pPr marL="628650" lvl="1" indent="-171450">
              <a:buFont typeface="Arial" panose="020B0604020202020204" pitchFamily="34" charset="0"/>
              <a:buChar char="•"/>
            </a:pPr>
            <a:r>
              <a:rPr lang="en-US" sz="1100" dirty="0">
                <a:solidFill>
                  <a:srgbClr val="000000"/>
                </a:solidFill>
                <a:cs typeface="Arial" panose="020B0604020202020204" pitchFamily="34" charset="0"/>
              </a:rPr>
              <a:t>About 60 in-plant trainings since 2011,</a:t>
            </a:r>
          </a:p>
          <a:p>
            <a:pPr marL="628650" lvl="1" indent="-171450">
              <a:buFont typeface="Arial" panose="020B0604020202020204" pitchFamily="34" charset="0"/>
              <a:buChar char="•"/>
            </a:pPr>
            <a:r>
              <a:rPr lang="en-US" sz="1100" dirty="0">
                <a:solidFill>
                  <a:srgbClr val="000000"/>
                </a:solidFill>
                <a:cs typeface="Arial" panose="020B0604020202020204" pitchFamily="34" charset="0"/>
              </a:rPr>
              <a:t>Approximately 850 participants, and</a:t>
            </a:r>
          </a:p>
          <a:p>
            <a:pPr marL="628650" lvl="1" indent="-171450">
              <a:buFont typeface="Arial" panose="020B0604020202020204" pitchFamily="34" charset="0"/>
              <a:buChar char="•"/>
            </a:pPr>
            <a:r>
              <a:rPr lang="en-US" sz="1100" dirty="0">
                <a:solidFill>
                  <a:srgbClr val="000000"/>
                </a:solidFill>
                <a:cs typeface="Arial" panose="020B0604020202020204" pitchFamily="34" charset="0"/>
              </a:rPr>
              <a:t>Identified &gt; 3 TBTU and $14 million in energy savings.</a:t>
            </a:r>
          </a:p>
          <a:p>
            <a:pPr marL="171450" indent="-171450">
              <a:buFont typeface="Arial" panose="020B0604020202020204" pitchFamily="34" charset="0"/>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fld id="{61C58C19-9391-4D1D-925C-A988218901E5}" type="slidenum">
              <a:rPr lang="en-US" smtClean="0"/>
              <a:t>12</a:t>
            </a:fld>
            <a:endParaRPr lang="en-US" dirty="0"/>
          </a:p>
        </p:txBody>
      </p:sp>
    </p:spTree>
    <p:extLst>
      <p:ext uri="{BB962C8B-B14F-4D97-AF65-F5344CB8AC3E}">
        <p14:creationId xmlns:p14="http://schemas.microsoft.com/office/powerpoint/2010/main" val="1192835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15790"/>
            <a:ext cx="5775960" cy="4575810"/>
          </a:xfrm>
        </p:spPr>
        <p:txBody>
          <a:bodyPr/>
          <a:lstStyle/>
          <a:p>
            <a:pPr marL="170044" indent="-170044">
              <a:buFont typeface="Arial" panose="020B0604020202020204" pitchFamily="34" charset="0"/>
              <a:buChar char="•"/>
            </a:pPr>
            <a:r>
              <a:rPr lang="en-US" sz="1100" baseline="0" dirty="0"/>
              <a:t>Complementary to the </a:t>
            </a:r>
            <a:r>
              <a:rPr lang="en-US" sz="1100" dirty="0"/>
              <a:t>Better Plants initiative is the Superior Energy Performance Program. Many organizations join both programs to drive progress toward their corporate-level goals.</a:t>
            </a:r>
          </a:p>
          <a:p>
            <a:pPr marL="170044" indent="-170044">
              <a:buFont typeface="Arial" panose="020B0604020202020204" pitchFamily="34" charset="0"/>
              <a:buChar char="•"/>
            </a:pPr>
            <a:r>
              <a:rPr lang="en-US" sz="1100" dirty="0"/>
              <a:t>Superior Energy Performance (SEP) o</a:t>
            </a:r>
            <a:r>
              <a:rPr lang="en-US" sz="1100" baseline="0" dirty="0"/>
              <a:t>ffers plant-level certification, while Better</a:t>
            </a:r>
            <a:r>
              <a:rPr lang="en-US" sz="1100" dirty="0"/>
              <a:t> Plants partners make corporate-wide commitments.</a:t>
            </a:r>
          </a:p>
          <a:p>
            <a:pPr marL="170044" indent="-170044">
              <a:buFont typeface="Arial" panose="020B0604020202020204" pitchFamily="34" charset="0"/>
              <a:buChar char="•"/>
            </a:pPr>
            <a:r>
              <a:rPr lang="en-US" sz="1100" baseline="0" dirty="0"/>
              <a:t>To achieve certification under SEP, plants must implement</a:t>
            </a:r>
            <a:r>
              <a:rPr lang="en-US" sz="1100" dirty="0"/>
              <a:t> energy management systems consistent with ISO 15,001 and achieve a set level of third-party verified energy savings.</a:t>
            </a:r>
          </a:p>
          <a:p>
            <a:pPr marL="228600" indent="-228600" defTabSz="457200">
              <a:spcBef>
                <a:spcPts val="600"/>
              </a:spcBef>
              <a:buFont typeface="Arial" panose="020B0604020202020204" pitchFamily="34" charset="0"/>
              <a:buChar char="•"/>
              <a:defRPr/>
            </a:pPr>
            <a:r>
              <a:rPr lang="en-US" altLang="en-US" sz="1100" dirty="0">
                <a:solidFill>
                  <a:srgbClr val="000000"/>
                </a:solidFill>
                <a:cs typeface="Arial" panose="020B0604020202020204" pitchFamily="34" charset="0"/>
              </a:rPr>
              <a:t>General SEP results to date (for industrial plants, not water resource recovery facilities) include:</a:t>
            </a:r>
          </a:p>
          <a:p>
            <a:pPr marL="685800" lvl="1" indent="-228600" defTabSz="457200">
              <a:buFont typeface="Arial" panose="020B0604020202020204" pitchFamily="34" charset="0"/>
              <a:buChar char="•"/>
              <a:defRPr/>
            </a:pPr>
            <a:r>
              <a:rPr lang="en-US" altLang="en-US" sz="1100" dirty="0">
                <a:solidFill>
                  <a:srgbClr val="000000"/>
                </a:solidFill>
                <a:cs typeface="Arial" panose="020B0604020202020204" pitchFamily="34" charset="0"/>
              </a:rPr>
              <a:t>33 plants certified,</a:t>
            </a:r>
          </a:p>
          <a:p>
            <a:pPr marL="685800" lvl="1" indent="-228600" defTabSz="457200">
              <a:buFont typeface="Arial" panose="020B0604020202020204" pitchFamily="34" charset="0"/>
              <a:buChar char="•"/>
              <a:defRPr/>
            </a:pPr>
            <a:r>
              <a:rPr lang="en-US" altLang="en-US" sz="1100" dirty="0">
                <a:solidFill>
                  <a:srgbClr val="000000"/>
                </a:solidFill>
                <a:cs typeface="Arial" panose="020B0604020202020204" pitchFamily="34" charset="0"/>
              </a:rPr>
              <a:t>Average energy performance improvement of 11% in 18 months, and</a:t>
            </a:r>
          </a:p>
          <a:p>
            <a:pPr marL="685800" lvl="1" indent="-228600" defTabSz="457200">
              <a:buFont typeface="Arial" panose="020B0604020202020204" pitchFamily="34" charset="0"/>
              <a:buChar char="•"/>
              <a:defRPr/>
            </a:pPr>
            <a:r>
              <a:rPr lang="en-US" altLang="en-US" sz="1100" dirty="0">
                <a:solidFill>
                  <a:srgbClr val="000000"/>
                </a:solidFill>
                <a:cs typeface="Arial" panose="020B0604020202020204" pitchFamily="34" charset="0"/>
              </a:rPr>
              <a:t>Savings over $500,000 per year.</a:t>
            </a:r>
          </a:p>
          <a:p>
            <a:pPr marL="228600" lvl="1" indent="-228600" defTabSz="457200">
              <a:buFont typeface="Arial" panose="020B0604020202020204" pitchFamily="34" charset="0"/>
              <a:buChar char="•"/>
              <a:defRPr/>
            </a:pPr>
            <a:endParaRPr lang="en-US" altLang="en-US" sz="1000" dirty="0">
              <a:solidFill>
                <a:srgbClr val="000000"/>
              </a:solidFill>
              <a:cs typeface="Arial" panose="020B0604020202020204" pitchFamily="34" charset="0"/>
            </a:endParaRPr>
          </a:p>
          <a:p>
            <a:pPr marL="171450" lvl="1" indent="-171450" defTabSz="457200">
              <a:buFont typeface="Arial" panose="020B0604020202020204" pitchFamily="34" charset="0"/>
              <a:buChar char="•"/>
              <a:defRPr/>
            </a:pPr>
            <a:r>
              <a:rPr lang="en-US" altLang="en-US" sz="1100" dirty="0">
                <a:solidFill>
                  <a:srgbClr val="000000"/>
                </a:solidFill>
                <a:cs typeface="Arial" panose="020B0604020202020204" pitchFamily="34" charset="0"/>
              </a:rPr>
              <a:t>For water resource recovery facilities:</a:t>
            </a:r>
          </a:p>
          <a:p>
            <a:pPr marL="628650" lvl="2" indent="-171450" defTabSz="457200">
              <a:spcBef>
                <a:spcPts val="600"/>
              </a:spcBef>
              <a:buFont typeface="Arial" panose="020B0604020202020204" pitchFamily="34" charset="0"/>
              <a:buChar char="•"/>
              <a:defRPr/>
            </a:pPr>
            <a:r>
              <a:rPr lang="en-US" altLang="en-US" sz="1100" dirty="0">
                <a:solidFill>
                  <a:srgbClr val="000000"/>
                </a:solidFill>
                <a:cs typeface="Arial" panose="020B0604020202020204" pitchFamily="34" charset="0"/>
              </a:rPr>
              <a:t>Six have committed to working toward SEP (4 of them are also Better Plants partners).</a:t>
            </a:r>
          </a:p>
          <a:p>
            <a:pPr marL="628650" lvl="2" indent="-171450" defTabSz="457200">
              <a:spcBef>
                <a:spcPts val="600"/>
              </a:spcBef>
              <a:buFont typeface="Arial" panose="020B0604020202020204" pitchFamily="34" charset="0"/>
              <a:buChar char="•"/>
              <a:defRPr/>
            </a:pPr>
            <a:r>
              <a:rPr lang="en-US" dirty="0"/>
              <a:t>DOE established a cohort and will fund the energy management training for this group.</a:t>
            </a:r>
          </a:p>
          <a:p>
            <a:pPr marL="628650" lvl="2" indent="-171450" defTabSz="457200">
              <a:spcBef>
                <a:spcPts val="600"/>
              </a:spcBef>
              <a:buFont typeface="Arial" panose="020B0604020202020204" pitchFamily="34" charset="0"/>
              <a:buChar char="•"/>
              <a:defRPr/>
            </a:pPr>
            <a:r>
              <a:rPr lang="en-US" dirty="0"/>
              <a:t>DOE will share solutions with the market.</a:t>
            </a:r>
          </a:p>
          <a:p>
            <a:pPr marL="628650" lvl="2" indent="-171450" defTabSz="457200">
              <a:spcBef>
                <a:spcPts val="600"/>
              </a:spcBef>
              <a:buFont typeface="Arial" panose="020B0604020202020204" pitchFamily="34" charset="0"/>
              <a:buChar char="•"/>
              <a:defRPr/>
            </a:pPr>
            <a:r>
              <a:rPr lang="en-US" dirty="0"/>
              <a:t>The six participating agencies include (Better Plants partners in bold): </a:t>
            </a:r>
          </a:p>
          <a:p>
            <a:pPr marL="1143000" lvl="2" indent="-228600">
              <a:buFont typeface="+mj-lt"/>
              <a:buAutoNum type="arabicPeriod"/>
            </a:pPr>
            <a:r>
              <a:rPr lang="en-US" b="1" dirty="0"/>
              <a:t>Delta Diablo Sanitation District (California)</a:t>
            </a:r>
          </a:p>
          <a:p>
            <a:pPr marL="1143000" lvl="2" indent="-228600">
              <a:buFont typeface="+mj-lt"/>
              <a:buAutoNum type="arabicPeriod"/>
            </a:pPr>
            <a:r>
              <a:rPr lang="en-US" b="1" dirty="0"/>
              <a:t>Victor Valley Water Reclamation Authority (California) </a:t>
            </a:r>
          </a:p>
          <a:p>
            <a:pPr marL="1143000" lvl="2" indent="-228600">
              <a:buFont typeface="+mj-lt"/>
              <a:buAutoNum type="arabicPeriod"/>
            </a:pPr>
            <a:r>
              <a:rPr lang="en-US" b="1" dirty="0"/>
              <a:t>Kent County Department of Public Works (Delaware) </a:t>
            </a:r>
          </a:p>
          <a:p>
            <a:pPr marL="1143000" lvl="2" indent="-228600">
              <a:buFont typeface="+mj-lt"/>
              <a:buAutoNum type="arabicPeriod"/>
            </a:pPr>
            <a:r>
              <a:rPr lang="en-US" dirty="0"/>
              <a:t>Des Moines Metropolitan Wastewater Reclamation Authority (Iowa) </a:t>
            </a:r>
          </a:p>
          <a:p>
            <a:pPr marL="1143000" lvl="2" indent="-228600">
              <a:buFont typeface="+mj-lt"/>
              <a:buAutoNum type="arabicPeriod"/>
            </a:pPr>
            <a:r>
              <a:rPr lang="en-US" dirty="0"/>
              <a:t>Des Moines Water Works (Iowa) </a:t>
            </a:r>
          </a:p>
          <a:p>
            <a:pPr marL="1143000" lvl="2" indent="-228600">
              <a:buFont typeface="+mj-lt"/>
              <a:buAutoNum type="arabicPeriod"/>
            </a:pPr>
            <a:r>
              <a:rPr lang="en-US" b="1" dirty="0"/>
              <a:t>Ithaca Area Wastewater Treatment Facility (New York) </a:t>
            </a:r>
          </a:p>
          <a:p>
            <a:endParaRPr lang="en-US" dirty="0"/>
          </a:p>
        </p:txBody>
      </p:sp>
      <p:sp>
        <p:nvSpPr>
          <p:cNvPr id="4" name="Slide Number Placeholder 3"/>
          <p:cNvSpPr>
            <a:spLocks noGrp="1"/>
          </p:cNvSpPr>
          <p:nvPr>
            <p:ph type="sldNum" sz="quarter" idx="10"/>
          </p:nvPr>
        </p:nvSpPr>
        <p:spPr/>
        <p:txBody>
          <a:bodyPr/>
          <a:lstStyle/>
          <a:p>
            <a:fld id="{61C58C19-9391-4D1D-925C-A988218901E5}" type="slidenum">
              <a:rPr lang="en-US" smtClean="0"/>
              <a:t>13</a:t>
            </a:fld>
            <a:endParaRPr lang="en-US" dirty="0"/>
          </a:p>
        </p:txBody>
      </p:sp>
    </p:spTree>
    <p:extLst>
      <p:ext uri="{BB962C8B-B14F-4D97-AF65-F5344CB8AC3E}">
        <p14:creationId xmlns:p14="http://schemas.microsoft.com/office/powerpoint/2010/main" val="681339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xfrm>
            <a:off x="1182688" y="698500"/>
            <a:ext cx="46450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xfrm>
            <a:off x="701039" y="4415790"/>
            <a:ext cx="6307739" cy="44996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spcBef>
                <a:spcPts val="600"/>
              </a:spcBef>
              <a:spcAft>
                <a:spcPts val="600"/>
              </a:spcAft>
              <a:buFont typeface="Arial" panose="020B0604020202020204" pitchFamily="34" charset="0"/>
              <a:buChar char="•"/>
              <a:defRPr/>
            </a:pPr>
            <a:r>
              <a:rPr lang="en-US" sz="1100" dirty="0">
                <a:solidFill>
                  <a:srgbClr val="000000"/>
                </a:solidFill>
                <a:cs typeface="Arial" panose="020B0604020202020204" pitchFamily="34" charset="0"/>
              </a:rPr>
              <a:t>To further advance energy efficiency in the industrial sector, DOE funds a network of Industrial Assessment Centers (IACs), housed within 24 engineering schools across the country.</a:t>
            </a:r>
          </a:p>
          <a:p>
            <a:pPr>
              <a:defRPr/>
            </a:pPr>
            <a:endParaRPr lang="en-US" sz="1100" dirty="0">
              <a:solidFill>
                <a:srgbClr val="000000"/>
              </a:solidFill>
              <a:cs typeface="Arial" panose="020B0604020202020204" pitchFamily="34" charset="0"/>
            </a:endParaRPr>
          </a:p>
          <a:p>
            <a:pPr marL="171450" indent="-171450">
              <a:buFont typeface="Arial" panose="020B0604020202020204" pitchFamily="34" charset="0"/>
              <a:buChar char="•"/>
              <a:defRPr/>
            </a:pPr>
            <a:r>
              <a:rPr lang="en-US" sz="1100" dirty="0">
                <a:solidFill>
                  <a:srgbClr val="000000"/>
                </a:solidFill>
                <a:cs typeface="Arial" panose="020B0604020202020204" pitchFamily="34" charset="0"/>
              </a:rPr>
              <a:t>IAC teams are led by professors and staffed by graduate and undergraduate engineering students.</a:t>
            </a:r>
          </a:p>
          <a:p>
            <a:pPr marL="171450" indent="-171450">
              <a:buFont typeface="Arial" panose="020B0604020202020204" pitchFamily="34" charset="0"/>
              <a:buChar char="•"/>
              <a:defRPr/>
            </a:pPr>
            <a:endParaRPr lang="en-US" sz="1100" dirty="0">
              <a:solidFill>
                <a:srgbClr val="000000"/>
              </a:solidFill>
              <a:cs typeface="Arial" panose="020B0604020202020204" pitchFamily="34" charset="0"/>
            </a:endParaRPr>
          </a:p>
          <a:p>
            <a:pPr marL="171450" indent="-171450">
              <a:buFont typeface="Arial" panose="020B0604020202020204" pitchFamily="34" charset="0"/>
              <a:buChar char="•"/>
              <a:defRPr/>
            </a:pPr>
            <a:r>
              <a:rPr lang="en-US" sz="1100" dirty="0">
                <a:solidFill>
                  <a:srgbClr val="000000"/>
                </a:solidFill>
                <a:cs typeface="Arial" panose="020B0604020202020204" pitchFamily="34" charset="0"/>
              </a:rPr>
              <a:t>IACs perform </a:t>
            </a:r>
            <a:r>
              <a:rPr lang="en-US" sz="1100" b="1" u="sng" dirty="0">
                <a:solidFill>
                  <a:srgbClr val="FF0000"/>
                </a:solidFill>
                <a:cs typeface="Arial" panose="020B0604020202020204" pitchFamily="34" charset="0"/>
              </a:rPr>
              <a:t>free one-day energy audits </a:t>
            </a:r>
            <a:r>
              <a:rPr lang="en-US" sz="1100" dirty="0">
                <a:solidFill>
                  <a:srgbClr val="000000"/>
                </a:solidFill>
                <a:cs typeface="Arial" panose="020B0604020202020204" pitchFamily="34" charset="0"/>
              </a:rPr>
              <a:t>for small and mid-sized plants , including water and wastewater facilities – </a:t>
            </a:r>
            <a:r>
              <a:rPr lang="en-US" sz="1100" b="1" u="sng" dirty="0">
                <a:solidFill>
                  <a:srgbClr val="000000"/>
                </a:solidFill>
                <a:cs typeface="Arial" panose="020B0604020202020204" pitchFamily="34" charset="0"/>
              </a:rPr>
              <a:t>available to all plants that meet the program’s size requirements listed below.</a:t>
            </a:r>
          </a:p>
          <a:p>
            <a:pPr>
              <a:defRPr/>
            </a:pPr>
            <a:endParaRPr lang="en-US" altLang="en-US" sz="1100" b="1" dirty="0">
              <a:solidFill>
                <a:srgbClr val="000000"/>
              </a:solidFill>
              <a:cs typeface="Arial" panose="020B0604020202020204" pitchFamily="34" charset="0"/>
            </a:endParaRPr>
          </a:p>
          <a:p>
            <a:pPr marL="171450" indent="-171450">
              <a:buFont typeface="Arial" panose="020B0604020202020204" pitchFamily="34" charset="0"/>
              <a:buChar char="•"/>
              <a:defRPr/>
            </a:pPr>
            <a:r>
              <a:rPr lang="en-US" altLang="en-US" sz="1100" baseline="0" dirty="0"/>
              <a:t>These audits make recommendations to reduce energy</a:t>
            </a:r>
            <a:r>
              <a:rPr lang="en-US" altLang="en-US" sz="1100" dirty="0"/>
              <a:t>, water, and waste, increase productivity, and </a:t>
            </a:r>
            <a:r>
              <a:rPr lang="en-US" altLang="en-US" sz="1100" baseline="0" dirty="0"/>
              <a:t>typically uncover 5-10% energy </a:t>
            </a:r>
            <a:r>
              <a:rPr lang="en-US" altLang="en-US" baseline="0" dirty="0"/>
              <a:t>savings within individual</a:t>
            </a:r>
            <a:r>
              <a:rPr lang="en-US" altLang="en-US" dirty="0"/>
              <a:t> plants.</a:t>
            </a:r>
          </a:p>
          <a:p>
            <a:pPr marL="171450" indent="-171450">
              <a:buFont typeface="Arial" panose="020B0604020202020204" pitchFamily="34" charset="0"/>
              <a:buChar char="•"/>
              <a:defRPr/>
            </a:pPr>
            <a:endParaRPr lang="en-US" altLang="en-US" baseline="0" dirty="0"/>
          </a:p>
          <a:p>
            <a:pPr marL="171450" indent="-171450" eaLnBrk="1" hangingPunct="1">
              <a:buFont typeface="Arial" panose="020B0604020202020204" pitchFamily="34" charset="0"/>
              <a:buChar char="•"/>
            </a:pPr>
            <a:r>
              <a:rPr lang="en-US" altLang="en-US" sz="1100" dirty="0"/>
              <a:t>Results to date:</a:t>
            </a:r>
          </a:p>
          <a:p>
            <a:pPr marL="628650" lvl="1" indent="-171450">
              <a:buFont typeface="Arial" panose="020B0604020202020204" pitchFamily="34" charset="0"/>
              <a:buChar char="•"/>
            </a:pPr>
            <a:r>
              <a:rPr lang="en-US" altLang="en-US" sz="1100" dirty="0"/>
              <a:t>IACs have:</a:t>
            </a:r>
          </a:p>
          <a:p>
            <a:pPr marL="1085850" lvl="2" indent="-171450">
              <a:buFont typeface="Arial" panose="020B0604020202020204" pitchFamily="34" charset="0"/>
              <a:buChar char="•"/>
            </a:pPr>
            <a:r>
              <a:rPr lang="en-US" altLang="en-US" sz="1100" dirty="0"/>
              <a:t>Conducted 61 assessments at water resource recovery facilities,</a:t>
            </a:r>
          </a:p>
          <a:p>
            <a:pPr marL="1085850" lvl="2" indent="-171450">
              <a:buFont typeface="Arial" panose="020B0604020202020204" pitchFamily="34" charset="0"/>
              <a:buChar char="•"/>
            </a:pPr>
            <a:r>
              <a:rPr lang="en-US" altLang="en-US" sz="1100" dirty="0"/>
              <a:t>Identified savings opportunities of about $230,000</a:t>
            </a:r>
            <a:r>
              <a:rPr lang="en-US" altLang="en-US" sz="1100" baseline="0" dirty="0"/>
              <a:t> on average at each facility, and</a:t>
            </a:r>
          </a:p>
          <a:p>
            <a:pPr marL="1085850" lvl="2" indent="-171450">
              <a:buFont typeface="Arial" panose="020B0604020202020204" pitchFamily="34" charset="0"/>
              <a:buChar char="•"/>
            </a:pPr>
            <a:r>
              <a:rPr lang="en-US" sz="1100" dirty="0">
                <a:solidFill>
                  <a:srgbClr val="000000"/>
                </a:solidFill>
                <a:cs typeface="Arial" panose="020B0604020202020204" pitchFamily="34" charset="0"/>
              </a:rPr>
              <a:t>On average, IAC clients report $46,000 in 1</a:t>
            </a:r>
            <a:r>
              <a:rPr lang="en-US" sz="1100" baseline="30000" dirty="0">
                <a:solidFill>
                  <a:srgbClr val="000000"/>
                </a:solidFill>
                <a:cs typeface="Arial" panose="020B0604020202020204" pitchFamily="34" charset="0"/>
              </a:rPr>
              <a:t>st</a:t>
            </a:r>
            <a:r>
              <a:rPr lang="en-US" sz="1100" dirty="0">
                <a:solidFill>
                  <a:srgbClr val="000000"/>
                </a:solidFill>
                <a:cs typeface="Arial" panose="020B0604020202020204" pitchFamily="34" charset="0"/>
              </a:rPr>
              <a:t>-year energy and process improvements savings.</a:t>
            </a:r>
            <a:endParaRPr lang="en-US" altLang="en-US" baseline="0" dirty="0"/>
          </a:p>
          <a:p>
            <a:pPr marL="0" lvl="2"/>
            <a:endParaRPr lang="en-US" altLang="en-US" b="1" dirty="0">
              <a:solidFill>
                <a:srgbClr val="FF0000"/>
              </a:solidFill>
            </a:endParaRPr>
          </a:p>
          <a:p>
            <a:pPr marL="0" lvl="2"/>
            <a:r>
              <a:rPr lang="en-US" altLang="en-US" b="1" baseline="0" dirty="0">
                <a:solidFill>
                  <a:srgbClr val="FF0000"/>
                </a:solidFill>
              </a:rPr>
              <a:t>OPTIONAL:  If size requirements come up,</a:t>
            </a:r>
            <a:r>
              <a:rPr lang="en-US" altLang="en-US" b="1" dirty="0">
                <a:solidFill>
                  <a:srgbClr val="FF0000"/>
                </a:solidFill>
              </a:rPr>
              <a:t> facilities must meet the following:</a:t>
            </a:r>
            <a:endParaRPr lang="en-US" altLang="en-US" b="1" baseline="0" dirty="0">
              <a:solidFill>
                <a:srgbClr val="FF0000"/>
              </a:solidFill>
            </a:endParaRPr>
          </a:p>
          <a:p>
            <a:pPr marL="398463" lvl="1" indent="-285750">
              <a:spcAft>
                <a:spcPts val="0"/>
              </a:spcAft>
              <a:buFont typeface="Arial" panose="020B0604020202020204" pitchFamily="34" charset="0"/>
              <a:buChar char="•"/>
              <a:defRPr/>
            </a:pPr>
            <a:r>
              <a:rPr lang="en-US" sz="1100" dirty="0">
                <a:solidFill>
                  <a:srgbClr val="000000"/>
                </a:solidFill>
                <a:cs typeface="Arial" panose="020B0604020202020204" pitchFamily="34" charset="0"/>
              </a:rPr>
              <a:t>Energy expenses between $250k - $2.5M/year, </a:t>
            </a:r>
          </a:p>
          <a:p>
            <a:pPr marL="398463" lvl="1" indent="-285750">
              <a:spcAft>
                <a:spcPts val="0"/>
              </a:spcAft>
              <a:buFont typeface="Arial" panose="020B0604020202020204" pitchFamily="34" charset="0"/>
              <a:buChar char="•"/>
              <a:defRPr/>
            </a:pPr>
            <a:r>
              <a:rPr lang="en-US" sz="1100" dirty="0">
                <a:solidFill>
                  <a:srgbClr val="000000"/>
                </a:solidFill>
                <a:cs typeface="Arial" panose="020B0604020202020204" pitchFamily="34" charset="0"/>
              </a:rPr>
              <a:t>Water &gt;5 MGD (million gallons per day), and</a:t>
            </a:r>
          </a:p>
          <a:p>
            <a:pPr marL="398463" lvl="1" indent="-285750">
              <a:spcAft>
                <a:spcPts val="0"/>
              </a:spcAft>
              <a:buFont typeface="Arial" panose="020B0604020202020204" pitchFamily="34" charset="0"/>
              <a:buChar char="•"/>
              <a:defRPr/>
            </a:pPr>
            <a:r>
              <a:rPr lang="en-US" sz="1100" dirty="0">
                <a:solidFill>
                  <a:srgbClr val="000000"/>
                </a:solidFill>
                <a:cs typeface="Arial" panose="020B0604020202020204" pitchFamily="34" charset="0"/>
              </a:rPr>
              <a:t>Wastewater &gt;2 MGD (million gallons per day).</a:t>
            </a:r>
          </a:p>
        </p:txBody>
      </p:sp>
      <p:sp>
        <p:nvSpPr>
          <p:cNvPr id="5" name="Slide Number Placeholder 4"/>
          <p:cNvSpPr>
            <a:spLocks noGrp="1"/>
          </p:cNvSpPr>
          <p:nvPr>
            <p:ph type="sldNum" sz="quarter" idx="5"/>
          </p:nvPr>
        </p:nvSpPr>
        <p:spPr/>
        <p:txBody>
          <a:bodyPr/>
          <a:lstStyle/>
          <a:p>
            <a:pPr>
              <a:defRPr/>
            </a:pPr>
            <a:fld id="{038D196A-8565-4AEE-BFA2-DE31351FC156}" type="slidenum">
              <a:rPr lang="en-US" smtClean="0"/>
              <a:pPr>
                <a:defRPr/>
              </a:pPr>
              <a:t>14</a:t>
            </a:fld>
            <a:endParaRPr lang="en-US" dirty="0"/>
          </a:p>
        </p:txBody>
      </p:sp>
      <p:sp>
        <p:nvSpPr>
          <p:cNvPr id="6" name="Date Placeholder 5"/>
          <p:cNvSpPr>
            <a:spLocks noGrp="1"/>
          </p:cNvSpPr>
          <p:nvPr>
            <p:ph type="dt" sz="quarter" idx="1"/>
          </p:nvPr>
        </p:nvSpPr>
        <p:spPr/>
        <p:txBody>
          <a:bodyPr/>
          <a:lstStyle/>
          <a:p>
            <a:pPr>
              <a:defRPr/>
            </a:pPr>
            <a:fld id="{6C26927F-7D0A-4302-AD57-A81054441935}" type="datetime1">
              <a:rPr lang="en-US" smtClean="0"/>
              <a:pPr>
                <a:defRPr/>
              </a:pPr>
              <a:t>9/23/2019</a:t>
            </a:fld>
            <a:endParaRPr lang="en-US" dirty="0"/>
          </a:p>
        </p:txBody>
      </p:sp>
    </p:spTree>
    <p:extLst>
      <p:ext uri="{BB962C8B-B14F-4D97-AF65-F5344CB8AC3E}">
        <p14:creationId xmlns:p14="http://schemas.microsoft.com/office/powerpoint/2010/main" val="166303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CHP can be a key energy solution in the water and wastewater treatment sector, and DOE is especially interested in the opportunity to convert wastewater digester gas to electricity through highly efficiency CHP systems.</a:t>
            </a:r>
          </a:p>
          <a:p>
            <a:endParaRPr lang="en-US" dirty="0"/>
          </a:p>
          <a:p>
            <a:pPr marL="171450" indent="-171450">
              <a:buFont typeface="Arial" panose="020B0604020202020204" pitchFamily="34" charset="0"/>
              <a:buChar char="•"/>
            </a:pPr>
            <a:r>
              <a:rPr lang="en-US" dirty="0"/>
              <a:t>DOE’s CHP deployment program can help water resource recovery facilities decide if CHP is right for them:</a:t>
            </a:r>
          </a:p>
          <a:p>
            <a:pPr marL="628650" lvl="1" indent="-171450">
              <a:buFont typeface="Arial" panose="020B0604020202020204" pitchFamily="34" charset="0"/>
              <a:buChar char="•"/>
            </a:pPr>
            <a:r>
              <a:rPr lang="en-US" dirty="0"/>
              <a:t>Provides resources necessary to identify CHP market opportunities, and</a:t>
            </a:r>
          </a:p>
          <a:p>
            <a:pPr marL="628650" lvl="1" indent="-171450">
              <a:buFont typeface="Arial" panose="020B0604020202020204" pitchFamily="34" charset="0"/>
              <a:buChar char="•"/>
            </a:pPr>
            <a:endParaRPr lang="en-US" sz="600" dirty="0"/>
          </a:p>
          <a:p>
            <a:pPr marL="628650" lvl="1" indent="-171450">
              <a:buFont typeface="Arial" panose="020B0604020202020204" pitchFamily="34" charset="0"/>
              <a:buChar char="•"/>
            </a:pPr>
            <a:r>
              <a:rPr lang="en-US" dirty="0"/>
              <a:t>Supports installation of CHP systems in water resource recovery facilities.</a:t>
            </a:r>
          </a:p>
        </p:txBody>
      </p:sp>
      <p:sp>
        <p:nvSpPr>
          <p:cNvPr id="4" name="Slide Number Placeholder 3"/>
          <p:cNvSpPr>
            <a:spLocks noGrp="1"/>
          </p:cNvSpPr>
          <p:nvPr>
            <p:ph type="sldNum" sz="quarter" idx="10"/>
          </p:nvPr>
        </p:nvSpPr>
        <p:spPr/>
        <p:txBody>
          <a:bodyPr/>
          <a:lstStyle/>
          <a:p>
            <a:fld id="{61C58C19-9391-4D1D-925C-A988218901E5}" type="slidenum">
              <a:rPr lang="en-US" smtClean="0"/>
              <a:t>15</a:t>
            </a:fld>
            <a:endParaRPr lang="en-US" dirty="0"/>
          </a:p>
        </p:txBody>
      </p:sp>
    </p:spTree>
    <p:extLst>
      <p:ext uri="{BB962C8B-B14F-4D97-AF65-F5344CB8AC3E}">
        <p14:creationId xmlns:p14="http://schemas.microsoft.com/office/powerpoint/2010/main" val="1415401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xfrm>
            <a:off x="1182688" y="698500"/>
            <a:ext cx="46450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lvl="2" indent="-171450">
              <a:buFont typeface="Arial" panose="020B0604020202020204" pitchFamily="34" charset="0"/>
              <a:buChar char="•"/>
            </a:pPr>
            <a:r>
              <a:rPr lang="en-US" altLang="en-US" dirty="0"/>
              <a:t>Similar to the IACs, the TAPs are a resource that is open to all plants and water resource recovery facilities regardless of whether they are partnering with DOE through another program. </a:t>
            </a:r>
          </a:p>
          <a:p>
            <a:pPr marL="171450" lvl="2" indent="-171450">
              <a:buFont typeface="Arial" panose="020B0604020202020204" pitchFamily="34" charset="0"/>
              <a:buChar char="•"/>
            </a:pPr>
            <a:endParaRPr lang="en-US" dirty="0"/>
          </a:p>
          <a:p>
            <a:pPr marL="171450" lvl="2" indent="-171450">
              <a:buFont typeface="Arial" panose="020B0604020202020204" pitchFamily="34" charset="0"/>
              <a:buChar char="•"/>
            </a:pPr>
            <a:r>
              <a:rPr lang="en-US" dirty="0"/>
              <a:t>Facilities receive site-specific technical assistance through seven regional Technical Assistance Partnerships (CHP TAPs) across the country.</a:t>
            </a:r>
          </a:p>
          <a:p>
            <a:pPr marL="171450" indent="-171450">
              <a:buFont typeface="Arial" panose="020B0604020202020204" pitchFamily="34" charset="0"/>
              <a:buChar char="•"/>
            </a:pPr>
            <a:endParaRPr lang="en-US" altLang="en-US" baseline="0" dirty="0"/>
          </a:p>
          <a:p>
            <a:pPr marL="171450" indent="-171450">
              <a:buFont typeface="Arial" panose="020B0604020202020204" pitchFamily="34" charset="0"/>
              <a:buChar char="•"/>
            </a:pPr>
            <a:r>
              <a:rPr lang="en-US" altLang="en-US" dirty="0"/>
              <a:t>TAPs work directly with end-users to help advance cost-effective CHP through:</a:t>
            </a:r>
          </a:p>
          <a:p>
            <a:pPr marL="742950" lvl="2" indent="-285750">
              <a:buFont typeface="Arial" panose="020B0604020202020204" pitchFamily="34" charset="0"/>
              <a:buChar char="•"/>
            </a:pPr>
            <a:r>
              <a:rPr lang="en-US" dirty="0">
                <a:solidFill>
                  <a:srgbClr val="000000"/>
                </a:solidFill>
              </a:rPr>
              <a:t>1. Market assessments for CHP, </a:t>
            </a:r>
          </a:p>
          <a:p>
            <a:pPr marL="742950" lvl="2" indent="-285750">
              <a:buFont typeface="Arial" panose="020B0604020202020204" pitchFamily="34" charset="0"/>
              <a:buChar char="•"/>
            </a:pPr>
            <a:r>
              <a:rPr lang="en-US" dirty="0">
                <a:solidFill>
                  <a:srgbClr val="000000"/>
                </a:solidFill>
              </a:rPr>
              <a:t>2. Education &amp; outreach on CHP to a broad range of stakeholders, and</a:t>
            </a:r>
          </a:p>
          <a:p>
            <a:pPr marL="742950" lvl="2" indent="-285750">
              <a:buFont typeface="Arial" panose="020B0604020202020204" pitchFamily="34" charset="0"/>
              <a:buChar char="•"/>
            </a:pPr>
            <a:r>
              <a:rPr lang="en-US" dirty="0">
                <a:solidFill>
                  <a:srgbClr val="000000"/>
                </a:solidFill>
              </a:rPr>
              <a:t>3. Technical assistance such as project screenings and feasibility analyses.</a:t>
            </a:r>
          </a:p>
          <a:p>
            <a:pPr marL="285750" lvl="1" indent="-285750">
              <a:buFont typeface="Arial" panose="020B0604020202020204" pitchFamily="34" charset="0"/>
              <a:buChar char="•"/>
            </a:pPr>
            <a:endParaRPr lang="en-US" dirty="0">
              <a:solidFill>
                <a:srgbClr val="000000"/>
              </a:solidFill>
            </a:endParaRPr>
          </a:p>
          <a:p>
            <a:pPr marL="285750" lvl="1" indent="-285750">
              <a:buFont typeface="Arial" panose="020B0604020202020204" pitchFamily="34" charset="0"/>
              <a:buChar char="•"/>
            </a:pPr>
            <a:r>
              <a:rPr lang="en-US" dirty="0">
                <a:solidFill>
                  <a:srgbClr val="000000"/>
                </a:solidFill>
              </a:rPr>
              <a:t>Results FY2009-2014:</a:t>
            </a:r>
          </a:p>
          <a:p>
            <a:pPr marL="742950" lvl="2" indent="-285750">
              <a:buFont typeface="Arial" panose="020B0604020202020204" pitchFamily="34" charset="0"/>
              <a:buChar char="•"/>
            </a:pPr>
            <a:r>
              <a:rPr lang="en-US" dirty="0">
                <a:solidFill>
                  <a:srgbClr val="000000"/>
                </a:solidFill>
              </a:rPr>
              <a:t>More than 780 projects supported,</a:t>
            </a:r>
          </a:p>
          <a:p>
            <a:pPr marL="742950" lvl="2" indent="-285750">
              <a:buFont typeface="Arial" panose="020B0604020202020204" pitchFamily="34" charset="0"/>
              <a:buChar char="•"/>
            </a:pPr>
            <a:r>
              <a:rPr lang="en-US" dirty="0">
                <a:solidFill>
                  <a:srgbClr val="000000"/>
                </a:solidFill>
              </a:rPr>
              <a:t>More than 220 projects under development or online,</a:t>
            </a:r>
          </a:p>
          <a:p>
            <a:pPr marL="742950" lvl="2" indent="-285750">
              <a:buFont typeface="Arial" panose="020B0604020202020204" pitchFamily="34" charset="0"/>
              <a:buChar char="•"/>
            </a:pPr>
            <a:r>
              <a:rPr lang="en-US" dirty="0">
                <a:solidFill>
                  <a:srgbClr val="000000"/>
                </a:solidFill>
              </a:rPr>
              <a:t>An estimated installed capacity of 1.7 GW, and</a:t>
            </a:r>
          </a:p>
          <a:p>
            <a:pPr marL="742950" lvl="2" indent="-285750">
              <a:buFont typeface="Arial" panose="020B0604020202020204" pitchFamily="34" charset="0"/>
              <a:buChar char="•"/>
            </a:pPr>
            <a:r>
              <a:rPr lang="en-US" dirty="0">
                <a:solidFill>
                  <a:srgbClr val="000000"/>
                </a:solidFill>
              </a:rPr>
              <a:t>15 water resource recovery facility project profiles.</a:t>
            </a:r>
          </a:p>
        </p:txBody>
      </p:sp>
      <p:sp>
        <p:nvSpPr>
          <p:cNvPr id="4" name="Slide Number Placeholder 3"/>
          <p:cNvSpPr>
            <a:spLocks noGrp="1"/>
          </p:cNvSpPr>
          <p:nvPr>
            <p:ph type="sldNum" sz="quarter" idx="5"/>
          </p:nvPr>
        </p:nvSpPr>
        <p:spPr/>
        <p:txBody>
          <a:bodyPr/>
          <a:lstStyle/>
          <a:p>
            <a:pPr>
              <a:defRPr/>
            </a:pPr>
            <a:fld id="{379D6D1A-0721-4018-824F-19B79D837AEB}" type="slidenum">
              <a:rPr lang="en-US" smtClean="0"/>
              <a:pPr>
                <a:defRPr/>
              </a:pPr>
              <a:t>16</a:t>
            </a:fld>
            <a:endParaRPr lang="en-US" dirty="0"/>
          </a:p>
        </p:txBody>
      </p:sp>
    </p:spTree>
    <p:extLst>
      <p:ext uri="{BB962C8B-B14F-4D97-AF65-F5344CB8AC3E}">
        <p14:creationId xmlns:p14="http://schemas.microsoft.com/office/powerpoint/2010/main" val="3032617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39" y="4191000"/>
            <a:ext cx="6307739" cy="4878998"/>
          </a:xfrm>
        </p:spPr>
        <p:txBody>
          <a:bodyPr/>
          <a:lstStyle/>
          <a:p>
            <a:pPr marL="171450" indent="-171450">
              <a:buFont typeface="Arial" panose="020B0604020202020204" pitchFamily="34" charset="0"/>
              <a:buChar char="•"/>
            </a:pPr>
            <a:r>
              <a:rPr lang="en-US" dirty="0"/>
              <a:t>We are excited to announce the newest initiative around CHP, the CHP for Resiliency Accelerator.</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dirty="0"/>
              <a:t>This was launched at the Better Buildings Summit in May 2016.</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dirty="0"/>
              <a:t>There are about 15 partners; and of those, 2 water utility partners to date:</a:t>
            </a:r>
          </a:p>
          <a:p>
            <a:pPr marL="1085850" lvl="2" indent="-171450">
              <a:buFont typeface="Arial" panose="020B0604020202020204" pitchFamily="34" charset="0"/>
              <a:buChar char="•"/>
            </a:pPr>
            <a:r>
              <a:rPr lang="en-US" dirty="0"/>
              <a:t>Bath Electric Gas &amp; Water (Bath, NY), and </a:t>
            </a:r>
          </a:p>
          <a:p>
            <a:pPr marL="1085850" lvl="2" indent="-171450">
              <a:buFont typeface="Arial" panose="020B0604020202020204" pitchFamily="34" charset="0"/>
              <a:buChar char="•"/>
            </a:pPr>
            <a:r>
              <a:rPr lang="en-US" dirty="0"/>
              <a:t>Miami-Dade Water &amp; Sewer Department (Miami-Dade County, FL).</a:t>
            </a:r>
          </a:p>
          <a:p>
            <a:pPr marL="1085850" lvl="2"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dirty="0"/>
              <a:t>The goal of this accelerator is to support and expand CHP solutions by states, communities and utilities for their critical infrastructure needs.</a:t>
            </a:r>
          </a:p>
          <a:p>
            <a:endParaRPr lang="en-US" sz="1000" dirty="0"/>
          </a:p>
          <a:p>
            <a:r>
              <a:rPr lang="en-US" b="1" u="sng" dirty="0">
                <a:solidFill>
                  <a:srgbClr val="FF0000"/>
                </a:solidFill>
              </a:rPr>
              <a:t>Accelerator Activities:</a:t>
            </a:r>
          </a:p>
          <a:p>
            <a:pPr marL="171450" indent="-171450">
              <a:buFont typeface="Arial" panose="020B0604020202020204" pitchFamily="34" charset="0"/>
              <a:buChar char="•"/>
            </a:pPr>
            <a:r>
              <a:rPr lang="en-US" dirty="0"/>
              <a:t>Examine the perception of CHP among resiliency planners, identify gaps in current technologies, and develop plans for communities to capitalize on CHP’s strengths</a:t>
            </a:r>
          </a:p>
          <a:p>
            <a:pPr marL="171450" indent="-171450">
              <a:buFont typeface="Arial" panose="020B0604020202020204" pitchFamily="34" charset="0"/>
              <a:buChar char="•"/>
            </a:pPr>
            <a:r>
              <a:rPr lang="en-US" dirty="0"/>
              <a:t>Establish a dialogue on the current and/or planned usage of CHP in resiliency planning for critical infrastructure (CI), the value propositions for using CHP in CI, and any barriers for CHP in CI at the state, community, and utility levels.</a:t>
            </a:r>
          </a:p>
          <a:p>
            <a:pPr marL="171450" indent="-171450">
              <a:buFont typeface="Arial" panose="020B0604020202020204" pitchFamily="34" charset="0"/>
              <a:buChar char="•"/>
            </a:pPr>
            <a:r>
              <a:rPr lang="en-US" dirty="0"/>
              <a:t>Expand existing or new resiliency plans to include CHP as a solution</a:t>
            </a:r>
          </a:p>
          <a:p>
            <a:pPr marL="171450" indent="-171450">
              <a:buFont typeface="Arial" panose="020B0604020202020204" pitchFamily="34" charset="0"/>
              <a:buChar char="•"/>
            </a:pPr>
            <a:r>
              <a:rPr lang="en-US" dirty="0"/>
              <a:t>Share resiliency action plans that include CHP as a solution option with other communities.</a:t>
            </a:r>
          </a:p>
          <a:p>
            <a:pPr marL="171450" indent="-171450">
              <a:buFont typeface="Arial" panose="020B0604020202020204" pitchFamily="34" charset="0"/>
              <a:buChar char="•"/>
            </a:pPr>
            <a:r>
              <a:rPr lang="en-US" dirty="0"/>
              <a:t>Document replicable models for using CHP as a resilience strategy</a:t>
            </a:r>
          </a:p>
          <a:p>
            <a:pPr marL="171450" indent="-171450">
              <a:buFont typeface="Arial" panose="020B0604020202020204" pitchFamily="34" charset="0"/>
              <a:buChar char="•"/>
            </a:pPr>
            <a:r>
              <a:rPr lang="en-US" dirty="0"/>
              <a:t>Create a decision support tool for assessing and prioritizing the appropriateness of CHP for critical infrastructure facilities within a jurisdiction.</a:t>
            </a:r>
          </a:p>
          <a:p>
            <a:pPr marL="171450" indent="-171450">
              <a:buFont typeface="Arial" panose="020B0604020202020204" pitchFamily="34" charset="0"/>
              <a:buChar char="•"/>
            </a:pPr>
            <a:r>
              <a:rPr lang="en-US" dirty="0"/>
              <a:t>Publish a toolkit to support communities in utilizing CHP as a resiliency solution in critical infrastructure.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Additional partners welcome! Please come and speak with me if you are interested in joining this exciting initiative.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1C58C19-9391-4D1D-925C-A988218901E5}" type="slidenum">
              <a:rPr lang="en-US" smtClean="0"/>
              <a:t>17</a:t>
            </a:fld>
            <a:endParaRPr lang="en-US" dirty="0"/>
          </a:p>
        </p:txBody>
      </p:sp>
    </p:spTree>
    <p:extLst>
      <p:ext uri="{BB962C8B-B14F-4D97-AF65-F5344CB8AC3E}">
        <p14:creationId xmlns:p14="http://schemas.microsoft.com/office/powerpoint/2010/main" val="4028250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15789"/>
            <a:ext cx="5608320" cy="4499611"/>
          </a:xfrm>
        </p:spPr>
        <p:txBody>
          <a:bodyPr/>
          <a:lstStyle/>
          <a:p>
            <a:pPr marL="171450" lvl="1" indent="-171450">
              <a:spcBef>
                <a:spcPts val="298"/>
              </a:spcBef>
              <a:spcAft>
                <a:spcPts val="298"/>
              </a:spcAft>
              <a:buFont typeface="Arial" panose="020B0604020202020204" pitchFamily="34" charset="0"/>
              <a:buChar char="•"/>
            </a:pPr>
            <a:r>
              <a:rPr lang="en-US" dirty="0">
                <a:solidFill>
                  <a:srgbClr val="000000"/>
                </a:solidFill>
              </a:rPr>
              <a:t>We are also excited to share another new initiative that is specifically targeted for your sector: the Wastewater Infrastructure Accelerator:</a:t>
            </a:r>
          </a:p>
          <a:p>
            <a:pPr marL="171450" lvl="1" indent="-171450">
              <a:spcBef>
                <a:spcPts val="298"/>
              </a:spcBef>
              <a:spcAft>
                <a:spcPts val="298"/>
              </a:spcAft>
              <a:buFont typeface="Arial" panose="020B0604020202020204" pitchFamily="34" charset="0"/>
              <a:buChar char="•"/>
            </a:pPr>
            <a:r>
              <a:rPr lang="en-US" dirty="0">
                <a:solidFill>
                  <a:srgbClr val="000000"/>
                </a:solidFill>
              </a:rPr>
              <a:t>This was also launched in May 2016.</a:t>
            </a:r>
          </a:p>
          <a:p>
            <a:pPr marL="171450" lvl="1" indent="-171450">
              <a:spcBef>
                <a:spcPts val="298"/>
              </a:spcBef>
              <a:spcAft>
                <a:spcPts val="298"/>
              </a:spcAft>
              <a:buFont typeface="Arial" panose="020B0604020202020204" pitchFamily="34" charset="0"/>
              <a:buChar char="•"/>
            </a:pPr>
            <a:r>
              <a:rPr lang="en-US" dirty="0">
                <a:solidFill>
                  <a:srgbClr val="000000"/>
                </a:solidFill>
              </a:rPr>
              <a:t>We currently have 9 partners, representing 36 water resource recovery facilities.</a:t>
            </a:r>
          </a:p>
          <a:p>
            <a:pPr marL="171450" lvl="1" indent="-171450">
              <a:spcBef>
                <a:spcPts val="298"/>
              </a:spcBef>
              <a:spcAft>
                <a:spcPts val="298"/>
              </a:spcAft>
              <a:buFont typeface="Arial" panose="020B0604020202020204" pitchFamily="34" charset="0"/>
              <a:buChar char="•"/>
            </a:pPr>
            <a:r>
              <a:rPr lang="en-US" dirty="0"/>
              <a:t>The goal is to build sustainable wastewater infrastructure.</a:t>
            </a:r>
            <a:endParaRPr lang="en-US" sz="1100" dirty="0"/>
          </a:p>
          <a:p>
            <a:pPr marL="0" lvl="1">
              <a:spcBef>
                <a:spcPts val="298"/>
              </a:spcBef>
              <a:spcAft>
                <a:spcPts val="298"/>
              </a:spcAft>
            </a:pPr>
            <a:endParaRPr lang="en-US" sz="1100" b="1" u="sng" dirty="0">
              <a:solidFill>
                <a:srgbClr val="FF0000"/>
              </a:solidFill>
            </a:endParaRPr>
          </a:p>
          <a:p>
            <a:pPr marL="0" lvl="1">
              <a:spcBef>
                <a:spcPts val="298"/>
              </a:spcBef>
              <a:spcAft>
                <a:spcPts val="298"/>
              </a:spcAft>
            </a:pPr>
            <a:r>
              <a:rPr lang="en-US" sz="1100" b="1" u="sng" dirty="0">
                <a:solidFill>
                  <a:srgbClr val="FF0000"/>
                </a:solidFill>
              </a:rPr>
              <a:t>Accelerator Activities include:</a:t>
            </a:r>
          </a:p>
          <a:p>
            <a:pPr marL="228600" lvl="2" indent="-228600">
              <a:spcBef>
                <a:spcPts val="298"/>
              </a:spcBef>
              <a:spcAft>
                <a:spcPts val="298"/>
              </a:spcAft>
              <a:buFont typeface="Arial" panose="020B0604020202020204" pitchFamily="34" charset="0"/>
              <a:buChar char="•"/>
            </a:pPr>
            <a:r>
              <a:rPr lang="en-US" sz="1100" dirty="0"/>
              <a:t>Establish energy data management approach.</a:t>
            </a:r>
          </a:p>
          <a:p>
            <a:pPr marL="228600" lvl="2" indent="-228600">
              <a:spcBef>
                <a:spcPts val="298"/>
              </a:spcBef>
              <a:spcAft>
                <a:spcPts val="298"/>
              </a:spcAft>
              <a:buFont typeface="Arial" panose="020B0604020202020204" pitchFamily="34" charset="0"/>
              <a:buChar char="•"/>
            </a:pPr>
            <a:r>
              <a:rPr lang="en-US" sz="1100" dirty="0"/>
              <a:t>Assemble an infrastructure improvement plan that strives toward at least 30 percent energy savings and ideally integrate at least one resource recovery measure.</a:t>
            </a:r>
          </a:p>
          <a:p>
            <a:pPr marL="344488" lvl="1" indent="-306388">
              <a:spcBef>
                <a:spcPts val="300"/>
              </a:spcBef>
              <a:spcAft>
                <a:spcPts val="300"/>
              </a:spcAft>
              <a:buFont typeface="Arial" panose="020B0604020202020204" pitchFamily="34" charset="0"/>
              <a:buChar char="•"/>
            </a:pPr>
            <a:r>
              <a:rPr lang="en-US" sz="1100" dirty="0">
                <a:solidFill>
                  <a:srgbClr val="000000"/>
                </a:solidFill>
              </a:rPr>
              <a:t>Assess technical, management, process, and resource recovery options.</a:t>
            </a:r>
          </a:p>
          <a:p>
            <a:pPr marL="344488" lvl="1" indent="-306388">
              <a:spcBef>
                <a:spcPts val="300"/>
              </a:spcBef>
              <a:spcAft>
                <a:spcPts val="300"/>
              </a:spcAft>
              <a:buFont typeface="Arial" panose="020B0604020202020204" pitchFamily="34" charset="0"/>
              <a:buChar char="•"/>
            </a:pPr>
            <a:r>
              <a:rPr lang="en-US" sz="1100" dirty="0">
                <a:solidFill>
                  <a:srgbClr val="000000"/>
                </a:solidFill>
              </a:rPr>
              <a:t>Consider financing options.</a:t>
            </a:r>
          </a:p>
          <a:p>
            <a:pPr marL="344488" lvl="1" indent="-306388">
              <a:spcBef>
                <a:spcPts val="300"/>
              </a:spcBef>
              <a:spcAft>
                <a:spcPts val="300"/>
              </a:spcAft>
              <a:buFont typeface="Arial" panose="020B0604020202020204" pitchFamily="34" charset="0"/>
              <a:buChar char="•"/>
            </a:pPr>
            <a:r>
              <a:rPr lang="en-US" sz="1100" dirty="0">
                <a:solidFill>
                  <a:srgbClr val="000000"/>
                </a:solidFill>
              </a:rPr>
              <a:t>And demonstrate energy conservation measures.</a:t>
            </a:r>
          </a:p>
          <a:p>
            <a:pPr marL="344488" lvl="1" indent="-306388">
              <a:spcBef>
                <a:spcPts val="300"/>
              </a:spcBef>
              <a:spcAft>
                <a:spcPts val="300"/>
              </a:spcAft>
              <a:buFont typeface="Arial" panose="020B0604020202020204" pitchFamily="34" charset="0"/>
              <a:buChar char="•"/>
            </a:pPr>
            <a:endParaRPr lang="en-US" sz="1100" dirty="0">
              <a:solidFill>
                <a:srgbClr val="000000"/>
              </a:solidFill>
            </a:endParaRPr>
          </a:p>
          <a:p>
            <a:pPr marL="344488" lvl="1" indent="-306388">
              <a:spcBef>
                <a:spcPts val="300"/>
              </a:spcBef>
              <a:spcAft>
                <a:spcPts val="300"/>
              </a:spcAft>
              <a:buFont typeface="Arial" panose="020B0604020202020204" pitchFamily="34" charset="0"/>
              <a:buChar char="•"/>
            </a:pPr>
            <a:r>
              <a:rPr lang="en-US" sz="1100" dirty="0"/>
              <a:t>Additional partners welcome!  Alice </a:t>
            </a:r>
            <a:r>
              <a:rPr lang="en-US" sz="1100" dirty="0" err="1"/>
              <a:t>Dasek</a:t>
            </a:r>
            <a:r>
              <a:rPr lang="en-US" sz="1100" dirty="0"/>
              <a:t>—raise your hand. Alice is the point person for this exciting new initiative. If you are interested in leaning more, come and speak with me or Alice after.</a:t>
            </a:r>
          </a:p>
          <a:p>
            <a:pPr marL="344488" lvl="1" indent="-306388">
              <a:spcBef>
                <a:spcPts val="300"/>
              </a:spcBef>
              <a:spcAft>
                <a:spcPts val="300"/>
              </a:spcAft>
              <a:buFont typeface="Arial" panose="020B0604020202020204" pitchFamily="34" charset="0"/>
              <a:buChar char="•"/>
            </a:pPr>
            <a:endParaRPr lang="en-US" sz="1100" dirty="0">
              <a:solidFill>
                <a:srgbClr val="000000"/>
              </a:solidFill>
            </a:endParaRPr>
          </a:p>
        </p:txBody>
      </p:sp>
      <p:sp>
        <p:nvSpPr>
          <p:cNvPr id="4" name="Slide Number Placeholder 3"/>
          <p:cNvSpPr>
            <a:spLocks noGrp="1"/>
          </p:cNvSpPr>
          <p:nvPr>
            <p:ph type="sldNum" sz="quarter" idx="10"/>
          </p:nvPr>
        </p:nvSpPr>
        <p:spPr/>
        <p:txBody>
          <a:bodyPr/>
          <a:lstStyle/>
          <a:p>
            <a:fld id="{61C58C19-9391-4D1D-925C-A988218901E5}" type="slidenum">
              <a:rPr lang="en-US" smtClean="0"/>
              <a:t>18</a:t>
            </a:fld>
            <a:endParaRPr lang="en-US" dirty="0"/>
          </a:p>
        </p:txBody>
      </p:sp>
    </p:spTree>
    <p:extLst>
      <p:ext uri="{BB962C8B-B14F-4D97-AF65-F5344CB8AC3E}">
        <p14:creationId xmlns:p14="http://schemas.microsoft.com/office/powerpoint/2010/main" val="3057733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learn more about all of these initiatives you can also:</a:t>
            </a:r>
          </a:p>
          <a:p>
            <a:endParaRPr lang="en-US" dirty="0"/>
          </a:p>
          <a:p>
            <a:pPr marL="171450" indent="-171450">
              <a:buFont typeface="Arial" panose="020B0604020202020204" pitchFamily="34" charset="0"/>
              <a:buChar char="•"/>
            </a:pPr>
            <a:r>
              <a:rPr lang="en-US" dirty="0"/>
              <a:t>Visit the BB Solution Center includes AMO tools at the link on this screen.</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0B1B47F-A240-4D94-9B29-C71B5CDD1E3B}" type="slidenum">
              <a:rPr lang="en-US" smtClean="0"/>
              <a:pPr>
                <a:defRPr/>
              </a:pPr>
              <a:t>19</a:t>
            </a:fld>
            <a:endParaRPr lang="en-US" dirty="0"/>
          </a:p>
        </p:txBody>
      </p:sp>
    </p:spTree>
    <p:extLst>
      <p:ext uri="{BB962C8B-B14F-4D97-AF65-F5344CB8AC3E}">
        <p14:creationId xmlns:p14="http://schemas.microsoft.com/office/powerpoint/2010/main" val="1071613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1C58C19-9391-4D1D-925C-A988218901E5}" type="slidenum">
              <a:rPr lang="en-US" smtClean="0"/>
              <a:t>2</a:t>
            </a:fld>
            <a:endParaRPr lang="en-US" dirty="0"/>
          </a:p>
        </p:txBody>
      </p:sp>
    </p:spTree>
    <p:extLst>
      <p:ext uri="{BB962C8B-B14F-4D97-AF65-F5344CB8AC3E}">
        <p14:creationId xmlns:p14="http://schemas.microsoft.com/office/powerpoint/2010/main" val="2171935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can also come and talk to me after the presentation or send me an e-mail, and we can connect you to the project officers for the initiatives you’re interested in, and the information at DOE that you need to achieve your </a:t>
            </a:r>
            <a:r>
              <a:rPr lang="en-US"/>
              <a:t>goals.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welcome you to participate in these DOE programs, and look forward to partnering with you!</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you so much.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1C58C19-9391-4D1D-925C-A988218901E5}" type="slidenum">
              <a:rPr lang="en-US" smtClean="0"/>
              <a:t>20</a:t>
            </a:fld>
            <a:endParaRPr lang="en-US" dirty="0"/>
          </a:p>
        </p:txBody>
      </p:sp>
    </p:spTree>
    <p:extLst>
      <p:ext uri="{BB962C8B-B14F-4D97-AF65-F5344CB8AC3E}">
        <p14:creationId xmlns:p14="http://schemas.microsoft.com/office/powerpoint/2010/main" val="888541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0044" indent="-170044">
              <a:buFont typeface="Arial" panose="020B0604020202020204" pitchFamily="34" charset="0"/>
              <a:buChar char="•"/>
            </a:pPr>
            <a:r>
              <a:rPr lang="en-US" dirty="0"/>
              <a:t>A couple of years ago, DOE published the comprehensive report shown here.</a:t>
            </a:r>
          </a:p>
          <a:p>
            <a:pPr marL="170044" indent="-170044">
              <a:buFont typeface="Arial" panose="020B0604020202020204" pitchFamily="34" charset="0"/>
              <a:buChar char="•"/>
            </a:pPr>
            <a:endParaRPr lang="en-US" dirty="0"/>
          </a:p>
          <a:p>
            <a:pPr marL="170044" indent="-170044">
              <a:buFont typeface="Arial" panose="020B0604020202020204" pitchFamily="34" charset="0"/>
              <a:buChar char="•"/>
            </a:pPr>
            <a:r>
              <a:rPr lang="en-US" dirty="0"/>
              <a:t>The report explores the water-energy nexus, looking at both the water requirements in the U.S. power system and the energy challenges in the country’s water system.</a:t>
            </a:r>
          </a:p>
          <a:p>
            <a:pPr marL="170044" indent="-170044">
              <a:buFont typeface="Arial" panose="020B0604020202020204" pitchFamily="34" charset="0"/>
              <a:buChar char="•"/>
            </a:pPr>
            <a:endParaRPr lang="en-US" dirty="0"/>
          </a:p>
          <a:p>
            <a:pPr marL="170044" indent="-170044">
              <a:buFont typeface="Arial" panose="020B0604020202020204" pitchFamily="34" charset="0"/>
              <a:buChar char="•"/>
            </a:pPr>
            <a:r>
              <a:rPr lang="en-US" baseline="0" dirty="0"/>
              <a:t>It frames the challenges and opportunities in this space and laid the foundation</a:t>
            </a:r>
            <a:r>
              <a:rPr lang="en-US" dirty="0"/>
              <a:t> for subsequent DOE efforts and initiatives targeting the water-energy nexus. </a:t>
            </a:r>
          </a:p>
          <a:p>
            <a:pPr marL="170044" indent="-170044">
              <a:buFont typeface="Arial" panose="020B0604020202020204" pitchFamily="34" charset="0"/>
              <a:buChar char="•"/>
            </a:pPr>
            <a:endParaRPr lang="en-US" sz="1100" kern="0" dirty="0">
              <a:solidFill>
                <a:srgbClr val="4D4D4D">
                  <a:lumMod val="75000"/>
                </a:srgbClr>
              </a:solidFill>
            </a:endParaRPr>
          </a:p>
          <a:p>
            <a:r>
              <a:rPr lang="en-US" sz="1100" b="1" u="sng" kern="0" dirty="0">
                <a:solidFill>
                  <a:srgbClr val="FF0000"/>
                </a:solidFill>
              </a:rPr>
              <a:t>Report observations</a:t>
            </a:r>
          </a:p>
          <a:p>
            <a:pPr marL="170044" indent="-170044">
              <a:buFont typeface="Arial" panose="020B0604020202020204" pitchFamily="34" charset="0"/>
              <a:buChar char="•"/>
            </a:pPr>
            <a:r>
              <a:rPr lang="en-US" sz="1100" kern="0" dirty="0">
                <a:solidFill>
                  <a:srgbClr val="000000"/>
                </a:solidFill>
              </a:rPr>
              <a:t>1. DOE has strong expertise in technology, modeling, analysis, and data and can contribute to understanding the issues and pursuing solutions across the entire nexus.</a:t>
            </a:r>
          </a:p>
          <a:p>
            <a:pPr marL="170044" indent="-170044">
              <a:buFont typeface="Arial" panose="020B0604020202020204" pitchFamily="34" charset="0"/>
              <a:buChar char="•"/>
            </a:pPr>
            <a:endParaRPr lang="en-US" sz="1100" kern="0" dirty="0">
              <a:solidFill>
                <a:srgbClr val="000000"/>
              </a:solidFill>
            </a:endParaRPr>
          </a:p>
          <a:p>
            <a:pPr marL="171450" lvl="1" indent="-171450" eaLnBrk="0" fontAlgn="base" hangingPunct="0">
              <a:buFont typeface="Arial" panose="020B0604020202020204" pitchFamily="34" charset="0"/>
              <a:buChar char="•"/>
              <a:defRPr/>
            </a:pPr>
            <a:r>
              <a:rPr lang="en-US" sz="1100" kern="0" dirty="0">
                <a:solidFill>
                  <a:srgbClr val="000000"/>
                </a:solidFill>
              </a:rPr>
              <a:t>2. DOE can approach the diffuse water area strongly from the energy side by:</a:t>
            </a:r>
          </a:p>
          <a:p>
            <a:pPr marL="742950" lvl="1" indent="-285750" eaLnBrk="0" fontAlgn="base" hangingPunct="0">
              <a:buFont typeface="Arial" charset="0"/>
              <a:buChar char="–"/>
              <a:tabLst>
                <a:tab pos="57150" algn="l"/>
              </a:tabLst>
              <a:defRPr/>
            </a:pPr>
            <a:r>
              <a:rPr lang="en-US" sz="1100" kern="0" dirty="0">
                <a:solidFill>
                  <a:srgbClr val="000000"/>
                </a:solidFill>
              </a:rPr>
              <a:t>Focusing on its technical strengths and mission, and</a:t>
            </a:r>
          </a:p>
          <a:p>
            <a:pPr marL="742950" lvl="1" indent="-285750" eaLnBrk="0" fontAlgn="base" hangingPunct="0">
              <a:buFont typeface="Arial" charset="0"/>
              <a:buChar char="–"/>
              <a:defRPr/>
            </a:pPr>
            <a:r>
              <a:rPr lang="en-US" sz="1100" kern="0" dirty="0">
                <a:solidFill>
                  <a:srgbClr val="000000"/>
                </a:solidFill>
              </a:rPr>
              <a:t>Leveraging its strategic interagency connections.</a:t>
            </a:r>
          </a:p>
          <a:p>
            <a:pPr marL="0" lvl="1" eaLnBrk="0" fontAlgn="base" hangingPunct="0">
              <a:defRPr/>
            </a:pPr>
            <a:endParaRPr lang="en-US" dirty="0">
              <a:solidFill>
                <a:srgbClr val="000000"/>
              </a:solidFill>
            </a:endParaRPr>
          </a:p>
          <a:p>
            <a:pPr marL="170044" indent="-170044">
              <a:buFont typeface="Arial" panose="020B0604020202020204" pitchFamily="34" charset="0"/>
              <a:buChar char="•"/>
            </a:pPr>
            <a:r>
              <a:rPr lang="en-US" dirty="0">
                <a:solidFill>
                  <a:srgbClr val="000000"/>
                </a:solidFill>
              </a:rPr>
              <a:t>3. DOE’s work has broad and deep implications:</a:t>
            </a:r>
          </a:p>
          <a:p>
            <a:pPr marL="623495" lvl="1" indent="-170044">
              <a:buFont typeface="Arial" panose="020B0604020202020204" pitchFamily="34" charset="0"/>
              <a:buChar char="•"/>
            </a:pPr>
            <a:r>
              <a:rPr lang="en-US" dirty="0">
                <a:solidFill>
                  <a:srgbClr val="000000"/>
                </a:solidFill>
              </a:rPr>
              <a:t>User-driven analytic tools for national decision-making supporting energy resilience with initial focus on the water-energy nexus, and</a:t>
            </a:r>
          </a:p>
          <a:p>
            <a:pPr marL="623495" lvl="1" indent="-170044">
              <a:buFont typeface="Arial" panose="020B0604020202020204" pitchFamily="34" charset="0"/>
              <a:buChar char="•"/>
            </a:pPr>
            <a:r>
              <a:rPr lang="en-US" dirty="0">
                <a:solidFill>
                  <a:srgbClr val="000000"/>
                </a:solidFill>
              </a:rPr>
              <a:t>Solutions through technology RDD&amp;D, policy analysis, and stakeholder engagement.</a:t>
            </a:r>
          </a:p>
          <a:p>
            <a:endParaRPr lang="en-US" dirty="0">
              <a:solidFill>
                <a:srgbClr val="000000"/>
              </a:solidFill>
            </a:endParaRPr>
          </a:p>
        </p:txBody>
      </p:sp>
      <p:sp>
        <p:nvSpPr>
          <p:cNvPr id="4" name="Slide Number Placeholder 3"/>
          <p:cNvSpPr>
            <a:spLocks noGrp="1"/>
          </p:cNvSpPr>
          <p:nvPr>
            <p:ph type="sldNum" sz="quarter" idx="10"/>
          </p:nvPr>
        </p:nvSpPr>
        <p:spPr/>
        <p:txBody>
          <a:bodyPr/>
          <a:lstStyle/>
          <a:p>
            <a:fld id="{AA0C4B8E-F543-4D79-9354-B50FD7609727}" type="slidenum">
              <a:rPr lang="en-US" smtClean="0"/>
              <a:pPr/>
              <a:t>3</a:t>
            </a:fld>
            <a:endParaRPr lang="en-US" dirty="0"/>
          </a:p>
        </p:txBody>
      </p:sp>
    </p:spTree>
    <p:extLst>
      <p:ext uri="{BB962C8B-B14F-4D97-AF65-F5344CB8AC3E}">
        <p14:creationId xmlns:p14="http://schemas.microsoft.com/office/powerpoint/2010/main" val="1888960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report identified six strategic pillars to guide DOE efforts in this space.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programs from DOE’s Office of Energy Efficiency and Renewable Energy that I’ll be discussing today are centered on Pillars 2, 3, and 6, which focus on improving the energy and carbon efficiency in water and wastewater systems.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A0C4B8E-F543-4D79-9354-B50FD7609727}" type="slidenum">
              <a:rPr lang="en-US" smtClean="0"/>
              <a:pPr/>
              <a:t>4</a:t>
            </a:fld>
            <a:endParaRPr lang="en-US" dirty="0"/>
          </a:p>
        </p:txBody>
      </p:sp>
    </p:spTree>
    <p:extLst>
      <p:ext uri="{BB962C8B-B14F-4D97-AF65-F5344CB8AC3E}">
        <p14:creationId xmlns:p14="http://schemas.microsoft.com/office/powerpoint/2010/main" val="3733626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highest level, EERE’s mission is to support the United States’ transition to a global clean energy economy.</a:t>
            </a:r>
          </a:p>
        </p:txBody>
      </p:sp>
      <p:sp>
        <p:nvSpPr>
          <p:cNvPr id="4" name="Slide Number Placeholder 3"/>
          <p:cNvSpPr>
            <a:spLocks noGrp="1"/>
          </p:cNvSpPr>
          <p:nvPr>
            <p:ph type="sldNum" sz="quarter" idx="10"/>
          </p:nvPr>
        </p:nvSpPr>
        <p:spPr/>
        <p:txBody>
          <a:bodyPr/>
          <a:lstStyle/>
          <a:p>
            <a:fld id="{1AD3F3C0-9F20-437E-A87E-05E6A919748D}"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833694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a:t>  In pursuit of that mission, EERE’s approach is to design a portfolio that will make a significant impact in transforming the national energy landscape and maximizing the value it delivers to the taxpayer.</a:t>
            </a:r>
          </a:p>
          <a:p>
            <a:pPr>
              <a:buFont typeface="Arial" pitchFamily="34" charset="0"/>
              <a:buChar char="•"/>
            </a:pPr>
            <a:endParaRPr lang="en-US" dirty="0"/>
          </a:p>
          <a:p>
            <a:pPr>
              <a:buFont typeface="Arial" pitchFamily="34" charset="0"/>
              <a:buChar char="•"/>
            </a:pPr>
            <a:r>
              <a:rPr lang="en-US" dirty="0"/>
              <a:t> DOE prioritizes its work according to five core questions dealing with impact, additionality, openness, enduring economic effect, and the proper role of government.</a:t>
            </a:r>
          </a:p>
          <a:p>
            <a:pPr>
              <a:buFont typeface="Arial" pitchFamily="34" charset="0"/>
              <a:buChar char="•"/>
            </a:pPr>
            <a:endParaRPr lang="en-US" b="0" dirty="0"/>
          </a:p>
          <a:p>
            <a:pPr>
              <a:buFont typeface="Arial" pitchFamily="34" charset="0"/>
              <a:buChar char="•"/>
            </a:pPr>
            <a:r>
              <a:rPr lang="en-US" dirty="0"/>
              <a:t>  DOE applied these questions when deciding whether to take on a role in the water-energy nexus.</a:t>
            </a:r>
            <a:endParaRPr lang="en-US" b="0" dirty="0"/>
          </a:p>
        </p:txBody>
      </p:sp>
      <p:sp>
        <p:nvSpPr>
          <p:cNvPr id="4" name="Slide Number Placeholder 3"/>
          <p:cNvSpPr>
            <a:spLocks noGrp="1"/>
          </p:cNvSpPr>
          <p:nvPr>
            <p:ph type="sldNum" sz="quarter" idx="10"/>
          </p:nvPr>
        </p:nvSpPr>
        <p:spPr/>
        <p:txBody>
          <a:bodyPr/>
          <a:lstStyle/>
          <a:p>
            <a:pPr>
              <a:defRPr/>
            </a:pPr>
            <a:fld id="{E393ABFF-A03B-432C-A265-08CEFB782E77}" type="slidenum">
              <a:rPr lang="en-US" smtClean="0">
                <a:solidFill>
                  <a:prstClr val="black"/>
                </a:solidFill>
              </a:rPr>
              <a:pPr>
                <a:defRPr/>
              </a:pPr>
              <a:t>6</a:t>
            </a:fld>
            <a:endParaRPr lang="en-US" dirty="0">
              <a:solidFill>
                <a:prstClr val="black"/>
              </a:solidFill>
            </a:endParaRPr>
          </a:p>
        </p:txBody>
      </p:sp>
    </p:spTree>
    <p:extLst>
      <p:ext uri="{BB962C8B-B14F-4D97-AF65-F5344CB8AC3E}">
        <p14:creationId xmlns:p14="http://schemas.microsoft.com/office/powerpoint/2010/main" val="955913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is also important to have an understanding of how EERE is structured.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These are the three divisions in EERE.</a:t>
            </a:r>
          </a:p>
        </p:txBody>
      </p:sp>
      <p:sp>
        <p:nvSpPr>
          <p:cNvPr id="4" name="Slide Number Placeholder 3"/>
          <p:cNvSpPr>
            <a:spLocks noGrp="1"/>
          </p:cNvSpPr>
          <p:nvPr>
            <p:ph type="sldNum" sz="quarter" idx="10"/>
          </p:nvPr>
        </p:nvSpPr>
        <p:spPr/>
        <p:txBody>
          <a:bodyPr/>
          <a:lstStyle/>
          <a:p>
            <a:fld id="{61C58C19-9391-4D1D-925C-A988218901E5}" type="slidenum">
              <a:rPr lang="en-US" smtClean="0"/>
              <a:t>7</a:t>
            </a:fld>
            <a:endParaRPr lang="en-US" dirty="0"/>
          </a:p>
        </p:txBody>
      </p:sp>
    </p:spTree>
    <p:extLst>
      <p:ext uri="{BB962C8B-B14F-4D97-AF65-F5344CB8AC3E}">
        <p14:creationId xmlns:p14="http://schemas.microsoft.com/office/powerpoint/2010/main" val="1700462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strike="noStrike" kern="1200" cap="none" spc="0" normalizeH="0" baseline="0" noProof="0" dirty="0">
                <a:ln>
                  <a:noFill/>
                </a:ln>
                <a:solidFill>
                  <a:srgbClr val="000000"/>
                </a:solidFill>
                <a:effectLst/>
                <a:uLnTx/>
                <a:uFillTx/>
                <a:latin typeface="+mn-lt"/>
                <a:cs typeface="Arial Narrow"/>
              </a:rPr>
              <a:t>Most of the offices involved in the water-</a:t>
            </a:r>
            <a:r>
              <a:rPr lang="en-US" dirty="0">
                <a:solidFill>
                  <a:srgbClr val="000000"/>
                </a:solidFill>
                <a:cs typeface="Arial Narrow"/>
              </a:rPr>
              <a:t>energy nexus reside </a:t>
            </a:r>
            <a:r>
              <a:rPr kumimoji="0" lang="en-US" sz="1200" i="0" strike="noStrike" kern="1200" cap="none" spc="0" normalizeH="0" baseline="0" noProof="0" dirty="0">
                <a:ln>
                  <a:noFill/>
                </a:ln>
                <a:solidFill>
                  <a:srgbClr val="000000"/>
                </a:solidFill>
                <a:effectLst/>
                <a:uLnTx/>
                <a:uFillTx/>
                <a:latin typeface="+mn-lt"/>
                <a:cs typeface="Arial Narrow"/>
              </a:rPr>
              <a:t>in the Energy Saving</a:t>
            </a:r>
            <a:r>
              <a:rPr kumimoji="0" lang="en-US" sz="1200" i="0" strike="noStrike" kern="1200" cap="none" spc="0" normalizeH="0" noProof="0" dirty="0">
                <a:ln>
                  <a:noFill/>
                </a:ln>
                <a:solidFill>
                  <a:srgbClr val="000000"/>
                </a:solidFill>
                <a:effectLst/>
                <a:uLnTx/>
                <a:uFillTx/>
                <a:latin typeface="+mn-lt"/>
                <a:cs typeface="Arial Narrow"/>
              </a:rPr>
              <a:t> pillar at DOE.  For today’s conversation, the focus are the two program offices listed in the middle here:</a:t>
            </a:r>
            <a:endParaRPr kumimoji="0" lang="en-US" sz="1200" i="0" strike="noStrike" kern="1200" cap="none" spc="0" normalizeH="0" baseline="0" noProof="0" dirty="0">
              <a:ln>
                <a:noFill/>
              </a:ln>
              <a:solidFill>
                <a:srgbClr val="000000"/>
              </a:solidFill>
              <a:effectLst/>
              <a:uLnTx/>
              <a:uFillTx/>
              <a:latin typeface="+mn-lt"/>
              <a:cs typeface="Arial Narrow"/>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1" u="sng" dirty="0">
              <a:solidFill>
                <a:srgbClr val="000000"/>
              </a:solidFill>
              <a:cs typeface="Arial Narrow"/>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000000"/>
                </a:solidFill>
                <a:effectLst/>
                <a:uLnTx/>
                <a:uFillTx/>
                <a:latin typeface="+mn-lt"/>
                <a:cs typeface="Arial Narrow"/>
              </a:rPr>
              <a:t>1. Building</a:t>
            </a:r>
            <a:r>
              <a:rPr kumimoji="0" lang="en-US" sz="1200" b="1" i="0" u="sng" strike="noStrike" kern="1200" cap="none" spc="0" normalizeH="0" noProof="0" dirty="0">
                <a:ln>
                  <a:noFill/>
                </a:ln>
                <a:solidFill>
                  <a:srgbClr val="000000"/>
                </a:solidFill>
                <a:effectLst/>
                <a:uLnTx/>
                <a:uFillTx/>
                <a:latin typeface="+mn-lt"/>
                <a:cs typeface="Arial Narrow"/>
              </a:rPr>
              <a:t> Technologies Office:</a:t>
            </a:r>
            <a:r>
              <a:rPr kumimoji="0" lang="en-US" sz="1200" b="1" i="0" u="none" strike="noStrike" kern="1200" cap="none" spc="0" normalizeH="0" noProof="0" dirty="0">
                <a:ln>
                  <a:noFill/>
                </a:ln>
                <a:solidFill>
                  <a:srgbClr val="000000"/>
                </a:solidFill>
                <a:effectLst/>
                <a:uLnTx/>
                <a:uFillTx/>
                <a:latin typeface="+mn-lt"/>
                <a:cs typeface="Arial Narrow"/>
              </a:rPr>
              <a:t> </a:t>
            </a:r>
            <a:r>
              <a:rPr kumimoji="0" lang="en-US" sz="1200" i="0" u="none" strike="noStrike" kern="1200" cap="none" spc="0" normalizeH="0" noProof="0" dirty="0">
                <a:ln>
                  <a:noFill/>
                </a:ln>
                <a:solidFill>
                  <a:srgbClr val="000000"/>
                </a:solidFill>
                <a:effectLst/>
                <a:uLnTx/>
                <a:uFillTx/>
                <a:latin typeface="+mn-lt"/>
                <a:cs typeface="Arial Narrow"/>
              </a:rPr>
              <a:t>Leads a vast network of research and industry partners to continually develop innovative, cost-effective energy saving solutions.</a:t>
            </a:r>
            <a:endParaRPr kumimoji="0" lang="en-US" sz="1200" b="1" i="0" u="none" strike="noStrike" kern="1200" cap="none" spc="0" normalizeH="0" baseline="0" noProof="0" dirty="0">
              <a:ln>
                <a:noFill/>
              </a:ln>
              <a:solidFill>
                <a:srgbClr val="000000"/>
              </a:solidFill>
              <a:effectLst/>
              <a:uLnTx/>
              <a:uFillTx/>
              <a:latin typeface="+mn-lt"/>
              <a:cs typeface="Arial Narrow"/>
            </a:endParaRP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FF0000"/>
                </a:solidFill>
                <a:effectLst/>
                <a:uLnTx/>
                <a:uFillTx/>
                <a:latin typeface="+mn-lt"/>
                <a:cs typeface="Arial Narrow"/>
              </a:rPr>
              <a:t>2. Advanced Manufacturing</a:t>
            </a:r>
            <a:r>
              <a:rPr kumimoji="0" lang="en-US" sz="1200" b="1" i="0" u="sng" strike="noStrike" kern="1200" cap="none" spc="0" normalizeH="0" noProof="0" dirty="0">
                <a:ln>
                  <a:noFill/>
                </a:ln>
                <a:solidFill>
                  <a:srgbClr val="FF0000"/>
                </a:solidFill>
                <a:effectLst/>
                <a:uLnTx/>
                <a:uFillTx/>
                <a:latin typeface="+mn-lt"/>
                <a:cs typeface="Arial Narrow"/>
              </a:rPr>
              <a:t> Office:</a:t>
            </a:r>
            <a:r>
              <a:rPr kumimoji="0" lang="en-US" sz="1200" b="1" i="0" strike="noStrike" kern="1200" cap="none" spc="0" normalizeH="0" noProof="0" dirty="0">
                <a:ln>
                  <a:noFill/>
                </a:ln>
                <a:solidFill>
                  <a:srgbClr val="FF0000"/>
                </a:solidFill>
                <a:effectLst/>
                <a:uLnTx/>
                <a:uFillTx/>
                <a:latin typeface="+mn-lt"/>
                <a:cs typeface="Arial Narrow"/>
              </a:rPr>
              <a:t> </a:t>
            </a:r>
            <a:r>
              <a:rPr kumimoji="0" lang="en-US" sz="1200" i="0" u="none" strike="noStrike" kern="1200" cap="none" spc="0" normalizeH="0" noProof="0" dirty="0">
                <a:ln>
                  <a:noFill/>
                </a:ln>
                <a:solidFill>
                  <a:srgbClr val="FF0000"/>
                </a:solidFill>
                <a:effectLst/>
                <a:uLnTx/>
                <a:uFillTx/>
                <a:latin typeface="+mn-lt"/>
                <a:cs typeface="Arial Narrow"/>
              </a:rPr>
              <a:t>Partners with industry, small businesses, universities, and other stakeholders to identify and invest in emerging technologies with the potential to create high-quality domestic manufacturing jobs and enhance the</a:t>
            </a:r>
            <a:r>
              <a:rPr lang="en-US" sz="1200" dirty="0">
                <a:solidFill>
                  <a:srgbClr val="FF0000"/>
                </a:solidFill>
                <a:latin typeface="+mn-lt"/>
                <a:cs typeface="Arial Narrow"/>
              </a:rPr>
              <a:t> global competitiveness of the U.S. </a:t>
            </a:r>
            <a:endParaRPr kumimoji="0" lang="en-US" sz="1200" b="1" i="0" u="none" strike="noStrike" kern="1200" cap="none" spc="0" normalizeH="0" baseline="0" noProof="0" dirty="0">
              <a:ln>
                <a:noFill/>
              </a:ln>
              <a:solidFill>
                <a:srgbClr val="FF0000"/>
              </a:solidFill>
              <a:effectLst/>
              <a:uLnTx/>
              <a:uFillTx/>
              <a:latin typeface="+mn-lt"/>
              <a:cs typeface="Arial Narrow"/>
            </a:endParaRP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FF0000"/>
                </a:solidFill>
                <a:effectLst/>
                <a:uLnTx/>
                <a:uFillTx/>
                <a:latin typeface="+mn-lt"/>
                <a:cs typeface="Arial Narrow"/>
              </a:rPr>
              <a:t>3. Weatherization &amp; Intergovernmental Programs</a:t>
            </a:r>
            <a:r>
              <a:rPr kumimoji="0" lang="en-US" sz="1200" b="1" i="0" u="sng" strike="noStrike" kern="1200" cap="none" spc="0" normalizeH="0" noProof="0" dirty="0">
                <a:ln>
                  <a:noFill/>
                </a:ln>
                <a:solidFill>
                  <a:srgbClr val="FF0000"/>
                </a:solidFill>
                <a:effectLst/>
                <a:uLnTx/>
                <a:uFillTx/>
                <a:latin typeface="+mn-lt"/>
                <a:cs typeface="Arial Narrow"/>
              </a:rPr>
              <a:t> Office:</a:t>
            </a:r>
            <a:r>
              <a:rPr kumimoji="0" lang="en-US" sz="1200" b="1" i="0" strike="noStrike" kern="1200" cap="none" spc="0" normalizeH="0" noProof="0" dirty="0">
                <a:ln>
                  <a:noFill/>
                </a:ln>
                <a:solidFill>
                  <a:srgbClr val="FF0000"/>
                </a:solidFill>
                <a:effectLst/>
                <a:uLnTx/>
                <a:uFillTx/>
                <a:latin typeface="+mn-lt"/>
                <a:cs typeface="Arial Narrow"/>
              </a:rPr>
              <a:t> </a:t>
            </a:r>
            <a:r>
              <a:rPr kumimoji="0" lang="en-US" sz="1200" i="0" u="none" strike="noStrike" kern="1200" cap="none" spc="0" normalizeH="0" noProof="0" dirty="0">
                <a:ln>
                  <a:noFill/>
                </a:ln>
                <a:solidFill>
                  <a:srgbClr val="FF0000"/>
                </a:solidFill>
                <a:effectLst/>
                <a:uLnTx/>
                <a:uFillTx/>
                <a:latin typeface="+mn-lt"/>
                <a:cs typeface="Arial Narrow"/>
              </a:rPr>
              <a:t>Provides funding and technical assistance to its partners in state and local governments, Indian tribes, and international agencies to facilitate the adoption of renewable energy and energy efficiency technologies.</a:t>
            </a:r>
            <a:endParaRPr kumimoji="0" lang="en-US" sz="1200" b="1" i="0" u="none" strike="noStrike" kern="1200" cap="none" spc="0" normalizeH="0" baseline="0" noProof="0" dirty="0">
              <a:ln>
                <a:noFill/>
              </a:ln>
              <a:solidFill>
                <a:srgbClr val="FF0000"/>
              </a:solidFill>
              <a:effectLst/>
              <a:uLnTx/>
              <a:uFillTx/>
              <a:latin typeface="+mn-lt"/>
              <a:cs typeface="Arial Narrow"/>
            </a:endParaRP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000000"/>
                </a:solidFill>
                <a:effectLst/>
                <a:uLnTx/>
                <a:uFillTx/>
                <a:latin typeface="+mn-lt"/>
                <a:cs typeface="Arial Narrow"/>
              </a:rPr>
              <a:t>3. Federal Energy Management Program:</a:t>
            </a:r>
            <a:r>
              <a:rPr kumimoji="0" lang="en-US" sz="1200" b="1" i="0" strike="noStrike" kern="1200" cap="none" spc="0" normalizeH="0" baseline="0" noProof="0" dirty="0">
                <a:ln>
                  <a:noFill/>
                </a:ln>
                <a:solidFill>
                  <a:srgbClr val="000000"/>
                </a:solidFill>
                <a:effectLst/>
                <a:uLnTx/>
                <a:uFillTx/>
                <a:latin typeface="+mn-lt"/>
                <a:cs typeface="Arial Narrow"/>
              </a:rPr>
              <a:t> </a:t>
            </a:r>
            <a:r>
              <a:rPr lang="en-US" sz="1200" dirty="0">
                <a:solidFill>
                  <a:srgbClr val="000000"/>
                </a:solidFill>
                <a:latin typeface="+mn-lt"/>
                <a:cs typeface="Arial Narrow"/>
              </a:rPr>
              <a:t>Provides services, tools, and expertise to Federal agencies to help them achieve their legislated and executive-ordered energy, greenhouse gas, and water goals</a:t>
            </a:r>
            <a:r>
              <a:rPr lang="en-US" sz="1400" dirty="0">
                <a:solidFill>
                  <a:srgbClr val="000000"/>
                </a:solidFill>
                <a:latin typeface="+mn-lt"/>
                <a:cs typeface="Arial Narrow"/>
              </a:rPr>
              <a:t>. </a:t>
            </a:r>
            <a:endParaRPr kumimoji="0" lang="en-US" sz="1400" b="1" i="0" u="none" strike="noStrike" kern="1200" cap="none" spc="0" normalizeH="0" baseline="0" noProof="0" dirty="0">
              <a:ln>
                <a:noFill/>
              </a:ln>
              <a:solidFill>
                <a:srgbClr val="000000"/>
              </a:solidFill>
              <a:effectLst/>
              <a:uLnTx/>
              <a:uFillTx/>
              <a:latin typeface="+mn-lt"/>
              <a:cs typeface="Arial Narrow"/>
            </a:endParaRPr>
          </a:p>
          <a:p>
            <a:endParaRPr lang="en-US" dirty="0"/>
          </a:p>
        </p:txBody>
      </p:sp>
      <p:sp>
        <p:nvSpPr>
          <p:cNvPr id="4" name="Slide Number Placeholder 3"/>
          <p:cNvSpPr>
            <a:spLocks noGrp="1"/>
          </p:cNvSpPr>
          <p:nvPr>
            <p:ph type="sldNum" sz="quarter" idx="10"/>
          </p:nvPr>
        </p:nvSpPr>
        <p:spPr/>
        <p:txBody>
          <a:bodyPr/>
          <a:lstStyle/>
          <a:p>
            <a:fld id="{2D873C55-4F0E-42F9-8B7E-A58FC246BF18}"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091784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Each of the offices from the previous slide has a core competency that can contribute to the water-energy nexus.  In such cases, DOE breaks down silos across EERE offices to address such critical, cross-cutting energy initiatives</a:t>
            </a:r>
            <a:r>
              <a:rPr lang="en-US" dirty="0"/>
              <a:t>.</a:t>
            </a:r>
          </a:p>
          <a:p>
            <a:pPr lvl="0"/>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dirty="0"/>
              <a:t>Thus, the work needed to address the water-energy nexus cuts across DOE offices, and various experts from around DOE provide the multi-dimensional perspective and approach that is needed.</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dirty="0"/>
              <a:t>Now, I’m going to share more on the impactful initiatives these offices have built over the last few years, and in particular, share some of the opportunities available through some brand-new programs launched last month.</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AD3F3C0-9F20-437E-A87E-05E6A919748D}" type="slidenum">
              <a:rPr lang="en-US" smtClean="0"/>
              <a:t>9</a:t>
            </a:fld>
            <a:endParaRPr lang="en-US" dirty="0"/>
          </a:p>
        </p:txBody>
      </p:sp>
    </p:spTree>
    <p:extLst>
      <p:ext uri="{BB962C8B-B14F-4D97-AF65-F5344CB8AC3E}">
        <p14:creationId xmlns:p14="http://schemas.microsoft.com/office/powerpoint/2010/main" val="27279484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9.jpeg"/><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19.jpeg"/><Relationship Id="rId11" Type="http://schemas.openxmlformats.org/officeDocument/2006/relationships/image" Target="../media/image12.png"/><Relationship Id="rId5" Type="http://schemas.openxmlformats.org/officeDocument/2006/relationships/image" Target="../media/image18.jpe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42925"/>
            <a:ext cx="9148763" cy="5384800"/>
          </a:xfrm>
          <a:prstGeom prst="rect">
            <a:avLst/>
          </a:prstGeom>
          <a:noFill/>
          <a:ln w="9525">
            <a:noFill/>
            <a:miter lim="800000"/>
            <a:headEnd/>
            <a:tailEnd/>
          </a:ln>
        </p:spPr>
      </p:pic>
      <p:sp>
        <p:nvSpPr>
          <p:cNvPr id="8" name="Rectangle 20"/>
          <p:cNvSpPr/>
          <p:nvPr/>
        </p:nvSpPr>
        <p:spPr>
          <a:xfrm>
            <a:off x="0" y="0"/>
            <a:ext cx="9144000" cy="9271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9" name="Rectangle 7"/>
          <p:cNvSpPr/>
          <p:nvPr/>
        </p:nvSpPr>
        <p:spPr>
          <a:xfrm>
            <a:off x="0" y="6456363"/>
            <a:ext cx="9144000" cy="40163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0" name="Rectangle 6"/>
          <p:cNvSpPr/>
          <p:nvPr/>
        </p:nvSpPr>
        <p:spPr>
          <a:xfrm flipH="1">
            <a:off x="0" y="5092700"/>
            <a:ext cx="4572000" cy="1363663"/>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1" name="Rectangle 8"/>
          <p:cNvSpPr/>
          <p:nvPr/>
        </p:nvSpPr>
        <p:spPr>
          <a:xfrm flipH="1">
            <a:off x="4572000" y="5092700"/>
            <a:ext cx="1262063" cy="1363663"/>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2" name="Rectangle 9"/>
          <p:cNvSpPr/>
          <p:nvPr/>
        </p:nvSpPr>
        <p:spPr>
          <a:xfrm flipH="1">
            <a:off x="5834063" y="5092700"/>
            <a:ext cx="3309937" cy="136366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grpSp>
        <p:nvGrpSpPr>
          <p:cNvPr id="13" name="Group 21"/>
          <p:cNvGrpSpPr>
            <a:grpSpLocks/>
          </p:cNvGrpSpPr>
          <p:nvPr/>
        </p:nvGrpSpPr>
        <p:grpSpPr bwMode="auto">
          <a:xfrm flipH="1" flipV="1">
            <a:off x="0" y="920750"/>
            <a:ext cx="9144000" cy="55563"/>
            <a:chOff x="0" y="832104"/>
            <a:chExt cx="9144000" cy="54864"/>
          </a:xfrm>
        </p:grpSpPr>
        <p:sp>
          <p:nvSpPr>
            <p:cNvPr id="14" name="Rectangle 22"/>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5" name="Rectangle 24"/>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sp>
          <p:nvSpPr>
            <p:cNvPr id="16" name="Rectangle 25"/>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fontAlgn="auto">
                <a:spcBef>
                  <a:spcPts val="0"/>
                </a:spcBef>
                <a:spcAft>
                  <a:spcPts val="0"/>
                </a:spcAft>
                <a:defRPr/>
              </a:pPr>
              <a:endParaRPr lang="en-US" dirty="0">
                <a:solidFill>
                  <a:prstClr val="white"/>
                </a:solidFill>
              </a:endParaRPr>
            </a:p>
          </p:txBody>
        </p:sp>
      </p:grpSp>
      <p:pic>
        <p:nvPicPr>
          <p:cNvPr id="17" name="Picture 26" descr="doe_logo_ppt.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1400" y="276225"/>
            <a:ext cx="2743200" cy="412750"/>
          </a:xfrm>
          <a:prstGeom prst="rect">
            <a:avLst/>
          </a:prstGeom>
          <a:noFill/>
          <a:ln w="9525">
            <a:noFill/>
            <a:miter lim="800000"/>
            <a:headEnd/>
            <a:tailEnd/>
          </a:ln>
        </p:spPr>
      </p:pic>
      <p:sp>
        <p:nvSpPr>
          <p:cNvPr id="2" name="Title 1"/>
          <p:cNvSpPr>
            <a:spLocks noGrp="1"/>
          </p:cNvSpPr>
          <p:nvPr>
            <p:ph type="ctrTitle"/>
          </p:nvPr>
        </p:nvSpPr>
        <p:spPr>
          <a:xfrm>
            <a:off x="202680" y="147797"/>
            <a:ext cx="5626620" cy="603505"/>
          </a:xfrm>
          <a:prstGeom prst="rect">
            <a:avLst/>
          </a:prstGeom>
        </p:spPr>
        <p:txBody>
          <a:bodyPr lIns="0" rIns="0">
            <a:normAutofit/>
          </a:bodyPr>
          <a:lstStyle>
            <a:lvl1pPr algn="l">
              <a:defRPr sz="1600">
                <a:solidFill>
                  <a:srgbClr val="FFFFFF"/>
                </a:solidFill>
                <a:latin typeface="+mn-lt"/>
                <a:cs typeface="Arial Narrow"/>
              </a:defRPr>
            </a:lvl1pPr>
          </a:lstStyle>
          <a:p>
            <a:r>
              <a:rPr lang="en-US"/>
              <a:t>Click to edit Master title style</a:t>
            </a:r>
            <a:endParaRPr lang="en-US" dirty="0"/>
          </a:p>
        </p:txBody>
      </p:sp>
      <p:sp>
        <p:nvSpPr>
          <p:cNvPr id="3" name="Subtitle 2"/>
          <p:cNvSpPr>
            <a:spLocks noGrp="1"/>
          </p:cNvSpPr>
          <p:nvPr>
            <p:ph type="subTitle" idx="1"/>
          </p:nvPr>
        </p:nvSpPr>
        <p:spPr>
          <a:xfrm>
            <a:off x="163046" y="5253120"/>
            <a:ext cx="4382300" cy="1175040"/>
          </a:xfrm>
          <a:prstGeom prst="rect">
            <a:avLst/>
          </a:prstGeom>
        </p:spPr>
        <p:txBody>
          <a:bodyPr>
            <a:normAutofit/>
          </a:bodyPr>
          <a:lstStyle>
            <a:lvl1pPr marL="0" indent="0" algn="l">
              <a:buNone/>
              <a:defRPr sz="2400" b="1" i="0">
                <a:solidFill>
                  <a:srgbClr val="FFFFFF"/>
                </a:solidFill>
                <a:latin typeface="+mn-lt"/>
                <a:cs typeface="Arial Narrow"/>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8" name="Text Placeholder 17"/>
          <p:cNvSpPr>
            <a:spLocks noGrp="1"/>
          </p:cNvSpPr>
          <p:nvPr>
            <p:ph type="body" sz="quarter" idx="10"/>
          </p:nvPr>
        </p:nvSpPr>
        <p:spPr>
          <a:xfrm>
            <a:off x="6054500" y="5206075"/>
            <a:ext cx="3082300" cy="331125"/>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600" b="1" i="0" u="none" strike="noStrike" kern="1200" cap="none" spc="0" normalizeH="0" baseline="0" noProof="0">
                <a:ln>
                  <a:noFill/>
                </a:ln>
                <a:solidFill>
                  <a:schemeClr val="bg1"/>
                </a:solidFill>
                <a:effectLst/>
                <a:uLnTx/>
                <a:uFillTx/>
                <a:latin typeface="+mn-lt"/>
              </a:defRPr>
            </a:lvl1pPr>
          </a:lstStyle>
          <a:p>
            <a:pPr lvl="0"/>
            <a:r>
              <a:rPr lang="en-US" noProof="0"/>
              <a:t>Click to edit Master text styles</a:t>
            </a:r>
          </a:p>
        </p:txBody>
      </p:sp>
      <p:sp>
        <p:nvSpPr>
          <p:cNvPr id="24" name="Text Placeholder 22"/>
          <p:cNvSpPr>
            <a:spLocks noGrp="1"/>
          </p:cNvSpPr>
          <p:nvPr>
            <p:ph type="body" sz="quarter" idx="12"/>
          </p:nvPr>
        </p:nvSpPr>
        <p:spPr>
          <a:xfrm>
            <a:off x="6054450" y="5543500"/>
            <a:ext cx="3089550" cy="7349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Tx/>
              <a:buNone/>
              <a:tabLst/>
              <a:defRPr kumimoji="0" lang="en-US" sz="1200" b="0" i="0" u="none" strike="noStrike" kern="1200" cap="none" spc="0" normalizeH="0" baseline="0" noProof="0">
                <a:ln>
                  <a:noFill/>
                </a:ln>
                <a:solidFill>
                  <a:schemeClr val="bg1"/>
                </a:solidFill>
                <a:effectLst/>
                <a:uLnTx/>
                <a:uFillTx/>
                <a:latin typeface="+mn-lt"/>
                <a:cs typeface="Arial Narrow"/>
              </a:defRPr>
            </a:lvl1pPr>
          </a:lstStyle>
          <a:p>
            <a:pPr lvl="0"/>
            <a:r>
              <a:rPr lang="en-US" noProof="0"/>
              <a:t>Click to edit Master text styles</a:t>
            </a:r>
          </a:p>
        </p:txBody>
      </p:sp>
      <p:sp>
        <p:nvSpPr>
          <p:cNvPr id="19" name="Text Placeholder 18"/>
          <p:cNvSpPr>
            <a:spLocks noGrp="1"/>
          </p:cNvSpPr>
          <p:nvPr>
            <p:ph type="body" sz="quarter" idx="13"/>
          </p:nvPr>
        </p:nvSpPr>
        <p:spPr>
          <a:xfrm>
            <a:off x="168100" y="5672913"/>
            <a:ext cx="1390650" cy="288687"/>
          </a:xfrm>
        </p:spPr>
        <p:txBody>
          <a:bodyPr>
            <a:normAutofit/>
          </a:bodyPr>
          <a:lstStyle>
            <a:lvl1pPr>
              <a:buNone/>
              <a:defRPr sz="1200">
                <a:solidFill>
                  <a:schemeClr val="bg1"/>
                </a:solidFill>
                <a:latin typeface="Arial Narrow" pitchFamily="34" charset="0"/>
              </a:defRPr>
            </a:lvl1pPr>
            <a:lvl5pPr>
              <a:defRPr/>
            </a:lvl5pPr>
          </a:lstStyle>
          <a:p>
            <a:pPr lvl="0"/>
            <a:r>
              <a:rPr lang="en-US"/>
              <a:t>Click to edit Master text styles</a:t>
            </a:r>
          </a:p>
        </p:txBody>
      </p:sp>
    </p:spTree>
    <p:extLst>
      <p:ext uri="{BB962C8B-B14F-4D97-AF65-F5344CB8AC3E}">
        <p14:creationId xmlns:p14="http://schemas.microsoft.com/office/powerpoint/2010/main" val="1767740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4749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0533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94605"/>
            <a:ext cx="7772400" cy="970151"/>
          </a:xfrm>
        </p:spPr>
        <p:txBody>
          <a:bodyPr lIns="0" tIns="0" bIns="0" anchor="t" anchorCtr="0">
            <a:noAutofit/>
          </a:bodyPr>
          <a:lstStyle>
            <a:lvl1pPr algn="l">
              <a:defRPr sz="3200" b="1"/>
            </a:lvl1pPr>
          </a:lstStyle>
          <a:p>
            <a:r>
              <a:rPr lang="en-US"/>
              <a:t>Click to edit Master title style</a:t>
            </a:r>
            <a:endParaRPr lang="en-US" dirty="0"/>
          </a:p>
        </p:txBody>
      </p:sp>
      <p:sp>
        <p:nvSpPr>
          <p:cNvPr id="3" name="Subtitle 2"/>
          <p:cNvSpPr>
            <a:spLocks noGrp="1"/>
          </p:cNvSpPr>
          <p:nvPr>
            <p:ph type="subTitle" idx="1"/>
          </p:nvPr>
        </p:nvSpPr>
        <p:spPr>
          <a:xfrm>
            <a:off x="685800" y="2802870"/>
            <a:ext cx="7772400" cy="845602"/>
          </a:xfrm>
        </p:spPr>
        <p:txBody>
          <a:bodyPr lIns="0" tIns="0" rIns="0" bIns="0">
            <a:normAutofit/>
          </a:bodyPr>
          <a:lstStyle>
            <a:lvl1pPr marL="0" indent="0" algn="l">
              <a:buNone/>
              <a:defRPr sz="18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85800" y="3753862"/>
            <a:ext cx="2133600" cy="365125"/>
          </a:xfrm>
          <a:prstGeom prst="rect">
            <a:avLst/>
          </a:prstGeom>
        </p:spPr>
        <p:txBody>
          <a:bodyPr/>
          <a:lstStyle/>
          <a:p>
            <a:fld id="{4B7220B5-15BB-4A60-A7A7-72B02D9DBBBF}" type="datetimeFigureOut">
              <a:rPr lang="en-US" smtClean="0"/>
              <a:pPr/>
              <a:t>9/23/2019</a:t>
            </a:fld>
            <a:endParaRPr lang="en-US" dirty="0"/>
          </a:p>
        </p:txBody>
      </p:sp>
      <p:pic>
        <p:nvPicPr>
          <p:cNvPr id="8" name="Picture 7" descr="BetterPlantspowerpoint_cover.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00" y="0"/>
            <a:ext cx="9257009" cy="5867401"/>
          </a:xfrm>
          <a:prstGeom prst="rect">
            <a:avLst/>
          </a:prstGeom>
        </p:spPr>
      </p:pic>
    </p:spTree>
    <p:extLst>
      <p:ext uri="{BB962C8B-B14F-4D97-AF65-F5344CB8AC3E}">
        <p14:creationId xmlns:p14="http://schemas.microsoft.com/office/powerpoint/2010/main" val="3482696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6542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19"/>
          <p:cNvSpPr/>
          <p:nvPr userDrawn="1"/>
        </p:nvSpPr>
        <p:spPr>
          <a:xfrm>
            <a:off x="0" y="0"/>
            <a:ext cx="9144000" cy="3276600"/>
          </a:xfrm>
          <a:prstGeom prst="rect">
            <a:avLst/>
          </a:prstGeom>
          <a:solidFill>
            <a:srgbClr val="00425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n-US" dirty="0">
              <a:solidFill>
                <a:prstClr val="white"/>
              </a:solidFill>
            </a:endParaRPr>
          </a:p>
        </p:txBody>
      </p:sp>
      <p:sp>
        <p:nvSpPr>
          <p:cNvPr id="7" name="Rectangle 9"/>
          <p:cNvSpPr/>
          <p:nvPr userDrawn="1"/>
        </p:nvSpPr>
        <p:spPr>
          <a:xfrm flipH="1">
            <a:off x="5334000" y="3276600"/>
            <a:ext cx="3810000" cy="3365500"/>
          </a:xfrm>
          <a:prstGeom prst="rect">
            <a:avLst/>
          </a:prstGeom>
          <a:solidFill>
            <a:srgbClr val="6A737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n-US" dirty="0">
              <a:solidFill>
                <a:prstClr val="white"/>
              </a:solidFill>
            </a:endParaRPr>
          </a:p>
        </p:txBody>
      </p:sp>
      <p:pic>
        <p:nvPicPr>
          <p:cNvPr id="8" name="Picture 16" descr="volt.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200400" y="0"/>
            <a:ext cx="2133600"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4" descr="pumpwithleaves.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34000" y="1524000"/>
            <a:ext cx="213360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1143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descr="led.JP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66800" y="0"/>
            <a:ext cx="2133600"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insulate.JP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200400" y="1524000"/>
            <a:ext cx="2133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066800" y="1522413"/>
            <a:ext cx="21336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4"/>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1522413"/>
            <a:ext cx="10668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5"/>
          <p:cNvSpPr/>
          <p:nvPr userDrawn="1"/>
        </p:nvSpPr>
        <p:spPr>
          <a:xfrm>
            <a:off x="0" y="6610350"/>
            <a:ext cx="9144000" cy="247650"/>
          </a:xfrm>
          <a:prstGeom prst="rect">
            <a:avLst/>
          </a:prstGeom>
          <a:solidFill>
            <a:srgbClr val="00425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200">
              <a:defRPr/>
            </a:pPr>
            <a:endParaRPr lang="en-US" dirty="0">
              <a:solidFill>
                <a:prstClr val="white"/>
              </a:solidFill>
            </a:endParaRPr>
          </a:p>
        </p:txBody>
      </p:sp>
      <p:sp>
        <p:nvSpPr>
          <p:cNvPr id="16" name="Text Placeholder 9"/>
          <p:cNvSpPr txBox="1">
            <a:spLocks/>
          </p:cNvSpPr>
          <p:nvPr userDrawn="1"/>
        </p:nvSpPr>
        <p:spPr>
          <a:xfrm>
            <a:off x="130175" y="6616700"/>
            <a:ext cx="7286625" cy="241300"/>
          </a:xfrm>
          <a:prstGeom prst="rect">
            <a:avLst/>
          </a:prstGeom>
        </p:spPr>
        <p:txBody>
          <a:bodyPr>
            <a:normAutofit/>
          </a:bodyPr>
          <a:lstStyle>
            <a:lvl1pPr marL="342900" indent="-342900">
              <a:defRPr>
                <a:solidFill>
                  <a:schemeClr val="tx1"/>
                </a:solidFill>
                <a:latin typeface="Arial Narrow" panose="020B0606020202030204" pitchFamily="34" charset="0"/>
                <a:cs typeface="Arial" panose="020B0604020202020204" pitchFamily="34" charset="0"/>
              </a:defRPr>
            </a:lvl1pPr>
            <a:lvl2pPr marL="742950" indent="-285750">
              <a:defRPr>
                <a:solidFill>
                  <a:schemeClr val="tx1"/>
                </a:solidFill>
                <a:latin typeface="Arial Narrow" panose="020B0606020202030204" pitchFamily="34" charset="0"/>
                <a:cs typeface="Arial" panose="020B0604020202020204" pitchFamily="34" charset="0"/>
              </a:defRPr>
            </a:lvl2pPr>
            <a:lvl3pPr marL="1143000" indent="-228600">
              <a:defRPr>
                <a:solidFill>
                  <a:schemeClr val="tx1"/>
                </a:solidFill>
                <a:latin typeface="Arial Narrow" panose="020B0606020202030204" pitchFamily="34" charset="0"/>
                <a:cs typeface="Arial" panose="020B0604020202020204" pitchFamily="34" charset="0"/>
              </a:defRPr>
            </a:lvl3pPr>
            <a:lvl4pPr marL="1600200" indent="-228600">
              <a:defRPr>
                <a:solidFill>
                  <a:schemeClr val="tx1"/>
                </a:solidFill>
                <a:latin typeface="Arial Narrow" panose="020B0606020202030204" pitchFamily="34" charset="0"/>
                <a:cs typeface="Arial" panose="020B0604020202020204" pitchFamily="34" charset="0"/>
              </a:defRPr>
            </a:lvl4pPr>
            <a:lvl5pPr marL="2057400" indent="-228600">
              <a:defRPr>
                <a:solidFill>
                  <a:schemeClr val="tx1"/>
                </a:solidFill>
                <a:latin typeface="Arial Narrow" panose="020B0606020202030204" pitchFamily="34" charset="0"/>
                <a:cs typeface="Arial" panose="020B0604020202020204" pitchFamily="34" charset="0"/>
              </a:defRPr>
            </a:lvl5pPr>
            <a:lvl6pPr marL="2514600" indent="-228600" defTabSz="457200" fontAlgn="base">
              <a:spcBef>
                <a:spcPct val="0"/>
              </a:spcBef>
              <a:spcAft>
                <a:spcPct val="0"/>
              </a:spcAft>
              <a:defRPr>
                <a:solidFill>
                  <a:schemeClr val="tx1"/>
                </a:solidFill>
                <a:latin typeface="Arial Narrow" panose="020B0606020202030204" pitchFamily="34" charset="0"/>
                <a:cs typeface="Arial" panose="020B0604020202020204" pitchFamily="34" charset="0"/>
              </a:defRPr>
            </a:lvl6pPr>
            <a:lvl7pPr marL="2971800" indent="-228600" defTabSz="457200" fontAlgn="base">
              <a:spcBef>
                <a:spcPct val="0"/>
              </a:spcBef>
              <a:spcAft>
                <a:spcPct val="0"/>
              </a:spcAft>
              <a:defRPr>
                <a:solidFill>
                  <a:schemeClr val="tx1"/>
                </a:solidFill>
                <a:latin typeface="Arial Narrow" panose="020B0606020202030204" pitchFamily="34" charset="0"/>
                <a:cs typeface="Arial" panose="020B0604020202020204" pitchFamily="34" charset="0"/>
              </a:defRPr>
            </a:lvl7pPr>
            <a:lvl8pPr marL="3429000" indent="-228600" defTabSz="457200" fontAlgn="base">
              <a:spcBef>
                <a:spcPct val="0"/>
              </a:spcBef>
              <a:spcAft>
                <a:spcPct val="0"/>
              </a:spcAft>
              <a:defRPr>
                <a:solidFill>
                  <a:schemeClr val="tx1"/>
                </a:solidFill>
                <a:latin typeface="Arial Narrow" panose="020B0606020202030204" pitchFamily="34" charset="0"/>
                <a:cs typeface="Arial" panose="020B0604020202020204" pitchFamily="34" charset="0"/>
              </a:defRPr>
            </a:lvl8pPr>
            <a:lvl9pPr marL="3886200" indent="-228600" defTabSz="457200" fontAlgn="base">
              <a:spcBef>
                <a:spcPct val="0"/>
              </a:spcBef>
              <a:spcAft>
                <a:spcPct val="0"/>
              </a:spcAft>
              <a:defRPr>
                <a:solidFill>
                  <a:schemeClr val="tx1"/>
                </a:solidFill>
                <a:latin typeface="Arial Narrow" panose="020B0606020202030204" pitchFamily="34" charset="0"/>
                <a:cs typeface="Arial" panose="020B0604020202020204" pitchFamily="34" charset="0"/>
              </a:defRPr>
            </a:lvl9pPr>
          </a:lstStyle>
          <a:p>
            <a:pPr defTabSz="457200" fontAlgn="base">
              <a:lnSpc>
                <a:spcPct val="90000"/>
              </a:lnSpc>
              <a:spcBef>
                <a:spcPct val="20000"/>
              </a:spcBef>
              <a:spcAft>
                <a:spcPct val="0"/>
              </a:spcAft>
              <a:buFont typeface="Arial" panose="020B0604020202020204" pitchFamily="34" charset="0"/>
              <a:buNone/>
            </a:pPr>
            <a:fld id="{479A3E82-8ACB-4097-9C85-EF338D8370F8}" type="slidenum">
              <a:rPr lang="en-US" altLang="en-US" sz="1000">
                <a:solidFill>
                  <a:srgbClr val="FFFFFF"/>
                </a:solidFill>
                <a:latin typeface="Calibri" panose="020F0502020204030204" pitchFamily="34" charset="0"/>
              </a:rPr>
              <a:pPr defTabSz="457200" fontAlgn="base">
                <a:lnSpc>
                  <a:spcPct val="90000"/>
                </a:lnSpc>
                <a:spcBef>
                  <a:spcPct val="20000"/>
                </a:spcBef>
                <a:spcAft>
                  <a:spcPct val="0"/>
                </a:spcAft>
                <a:buFont typeface="Arial" panose="020B0604020202020204" pitchFamily="34" charset="0"/>
                <a:buNone/>
              </a:pPr>
              <a:t>‹#›</a:t>
            </a:fld>
            <a:r>
              <a:rPr lang="en-US" altLang="en-US" sz="1000" dirty="0">
                <a:solidFill>
                  <a:srgbClr val="FFFFFF"/>
                </a:solidFill>
                <a:latin typeface="Calibri" panose="020F0502020204030204" pitchFamily="34" charset="0"/>
              </a:rPr>
              <a:t> | Energy Efficiency and Renewable Energy</a:t>
            </a:r>
          </a:p>
        </p:txBody>
      </p:sp>
      <p:sp>
        <p:nvSpPr>
          <p:cNvPr id="17" name="Text Placeholder 9"/>
          <p:cNvSpPr txBox="1">
            <a:spLocks/>
          </p:cNvSpPr>
          <p:nvPr userDrawn="1"/>
        </p:nvSpPr>
        <p:spPr>
          <a:xfrm>
            <a:off x="5476875" y="6616700"/>
            <a:ext cx="3667125" cy="241300"/>
          </a:xfrm>
          <a:prstGeom prst="rect">
            <a:avLst/>
          </a:prstGeom>
        </p:spPr>
        <p:txBody>
          <a:bodyPr>
            <a:normAutofit lnSpcReduction="10000"/>
          </a:bodyPr>
          <a:lstStyle>
            <a:lvl1pPr>
              <a:buNone/>
              <a:defRPr sz="1000" baseline="0">
                <a:solidFill>
                  <a:schemeClr val="bg1"/>
                </a:solidFill>
                <a:latin typeface="Arial" pitchFamily="34" charset="0"/>
                <a:cs typeface="Arial" pitchFamily="34" charset="0"/>
              </a:defRPr>
            </a:lvl1pPr>
          </a:lstStyle>
          <a:p>
            <a:pPr marL="342900" indent="-342900" algn="r" defTabSz="457200">
              <a:spcBef>
                <a:spcPct val="20000"/>
              </a:spcBef>
              <a:buFont typeface="Arial"/>
              <a:buNone/>
              <a:defRPr/>
            </a:pPr>
            <a:r>
              <a:rPr lang="en-US" dirty="0">
                <a:solidFill>
                  <a:prstClr val="white"/>
                </a:solidFill>
                <a:latin typeface="Calibri"/>
                <a:cs typeface="Calibri"/>
              </a:rPr>
              <a:t>eere.energy.gov</a:t>
            </a:r>
          </a:p>
        </p:txBody>
      </p:sp>
      <p:pic>
        <p:nvPicPr>
          <p:cNvPr id="18" name="Picture 18"/>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5562600" y="476250"/>
            <a:ext cx="33528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3"/>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467600" y="1524000"/>
            <a:ext cx="167640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Placeholder 2"/>
          <p:cNvSpPr>
            <a:spLocks noGrp="1"/>
          </p:cNvSpPr>
          <p:nvPr>
            <p:ph type="body" sz="quarter" idx="10"/>
          </p:nvPr>
        </p:nvSpPr>
        <p:spPr>
          <a:xfrm>
            <a:off x="228600" y="3892815"/>
            <a:ext cx="4800600" cy="526785"/>
          </a:xfrm>
          <a:prstGeom prst="rect">
            <a:avLst/>
          </a:prstGeom>
        </p:spPr>
        <p:txBody>
          <a:bodyPr lIns="0" tIns="0" rIns="0" bIns="0"/>
          <a:lstStyle>
            <a:lvl1pPr marL="0" indent="0">
              <a:buNone/>
              <a:defRPr sz="2800" b="0"/>
            </a:lvl1pPr>
          </a:lstStyle>
          <a:p>
            <a:pPr lvl="0"/>
            <a:r>
              <a:rPr lang="en-US" dirty="0"/>
              <a:t>Click to edit Master text styles</a:t>
            </a:r>
          </a:p>
        </p:txBody>
      </p:sp>
      <p:sp>
        <p:nvSpPr>
          <p:cNvPr id="21" name="Text Placeholder 2"/>
          <p:cNvSpPr>
            <a:spLocks noGrp="1"/>
          </p:cNvSpPr>
          <p:nvPr>
            <p:ph type="body" sz="quarter" idx="11"/>
          </p:nvPr>
        </p:nvSpPr>
        <p:spPr>
          <a:xfrm>
            <a:off x="228600" y="4477719"/>
            <a:ext cx="4800600" cy="526785"/>
          </a:xfrm>
          <a:prstGeom prst="rect">
            <a:avLst/>
          </a:prstGeom>
        </p:spPr>
        <p:txBody>
          <a:bodyPr lIns="0" tIns="0" rIns="0" bIns="0"/>
          <a:lstStyle>
            <a:lvl1pPr marL="0" indent="0">
              <a:buNone/>
              <a:defRPr sz="2400" b="0"/>
            </a:lvl1pPr>
          </a:lstStyle>
          <a:p>
            <a:pPr lvl="0"/>
            <a:r>
              <a:rPr lang="en-US" dirty="0"/>
              <a:t>Click to edit Master text styles</a:t>
            </a:r>
          </a:p>
        </p:txBody>
      </p:sp>
      <p:sp>
        <p:nvSpPr>
          <p:cNvPr id="22" name="Text Placeholder 9"/>
          <p:cNvSpPr>
            <a:spLocks noGrp="1"/>
          </p:cNvSpPr>
          <p:nvPr>
            <p:ph type="body" sz="quarter" idx="12"/>
          </p:nvPr>
        </p:nvSpPr>
        <p:spPr>
          <a:xfrm>
            <a:off x="5638800" y="3886200"/>
            <a:ext cx="3200400" cy="457200"/>
          </a:xfrm>
          <a:prstGeom prst="rect">
            <a:avLst/>
          </a:prstGeom>
        </p:spPr>
        <p:txBody>
          <a:bodyPr/>
          <a:lstStyle>
            <a:lvl1pPr marL="0" indent="0">
              <a:buNone/>
              <a:defRPr b="1">
                <a:solidFill>
                  <a:schemeClr val="bg1"/>
                </a:solidFill>
              </a:defRPr>
            </a:lvl1pPr>
          </a:lstStyle>
          <a:p>
            <a:pPr lvl="0"/>
            <a:r>
              <a:rPr lang="en-US" dirty="0"/>
              <a:t>Click to edit Master text styles</a:t>
            </a:r>
          </a:p>
        </p:txBody>
      </p:sp>
      <p:sp>
        <p:nvSpPr>
          <p:cNvPr id="23" name="Text Placeholder 9"/>
          <p:cNvSpPr>
            <a:spLocks noGrp="1"/>
          </p:cNvSpPr>
          <p:nvPr>
            <p:ph type="body" sz="quarter" idx="13"/>
          </p:nvPr>
        </p:nvSpPr>
        <p:spPr>
          <a:xfrm>
            <a:off x="5638800" y="4495800"/>
            <a:ext cx="3200400" cy="457200"/>
          </a:xfrm>
          <a:prstGeom prst="rect">
            <a:avLst/>
          </a:prstGeom>
        </p:spPr>
        <p:txBody>
          <a:bodyPr/>
          <a:lstStyle>
            <a:lvl1pPr marL="0" indent="0">
              <a:buNone/>
              <a:defRPr sz="2000" b="0">
                <a:solidFill>
                  <a:srgbClr val="FFFFFF"/>
                </a:solidFill>
              </a:defRPr>
            </a:lvl1pPr>
          </a:lstStyle>
          <a:p>
            <a:pPr lvl="0"/>
            <a:r>
              <a:rPr lang="en-US" dirty="0"/>
              <a:t>Click to edit Master text styles</a:t>
            </a:r>
          </a:p>
        </p:txBody>
      </p:sp>
    </p:spTree>
    <p:extLst>
      <p:ext uri="{BB962C8B-B14F-4D97-AF65-F5344CB8AC3E}">
        <p14:creationId xmlns:p14="http://schemas.microsoft.com/office/powerpoint/2010/main" val="18548446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99608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8117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200" y="1129552"/>
            <a:ext cx="8229600" cy="5257800"/>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56965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200" y="1129552"/>
            <a:ext cx="8229600" cy="5257800"/>
          </a:xfrm>
          <a:prstGeom prst="rect">
            <a:avLst/>
          </a:prstGeom>
        </p:spPr>
        <p:txBody>
          <a:bodyPr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07558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Click to edit Master title style</a:t>
            </a:r>
          </a:p>
        </p:txBody>
      </p:sp>
      <p:sp>
        <p:nvSpPr>
          <p:cNvPr id="4" name="Text Placeholder 3"/>
          <p:cNvSpPr>
            <a:spLocks noGrp="1"/>
          </p:cNvSpPr>
          <p:nvPr>
            <p:ph type="body" sz="quarter" idx="10"/>
          </p:nvPr>
        </p:nvSpPr>
        <p:spPr>
          <a:xfrm>
            <a:off x="457200" y="914400"/>
            <a:ext cx="8229600" cy="5257800"/>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0143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457200" y="0"/>
            <a:ext cx="8229600" cy="812725"/>
          </a:xfrm>
        </p:spPr>
        <p:txBody>
          <a:bodyPr/>
          <a:lstStyle/>
          <a:p>
            <a:r>
              <a:rPr lang="en-US"/>
              <a:t>Click to edit Master title style</a:t>
            </a:r>
            <a:endParaRPr lang="en-US" dirty="0"/>
          </a:p>
        </p:txBody>
      </p:sp>
    </p:spTree>
    <p:extLst>
      <p:ext uri="{BB962C8B-B14F-4D97-AF65-F5344CB8AC3E}">
        <p14:creationId xmlns:p14="http://schemas.microsoft.com/office/powerpoint/2010/main" val="29340927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EERE Black Slide Cover">
    <p:spTree>
      <p:nvGrpSpPr>
        <p:cNvPr id="1" name=""/>
        <p:cNvGrpSpPr/>
        <p:nvPr/>
      </p:nvGrpSpPr>
      <p:grpSpPr>
        <a:xfrm>
          <a:off x="0" y="0"/>
          <a:ext cx="0" cy="0"/>
          <a:chOff x="0" y="0"/>
          <a:chExt cx="0" cy="0"/>
        </a:xfrm>
      </p:grpSpPr>
      <p:sp>
        <p:nvSpPr>
          <p:cNvPr id="5" name="Rectangle 19"/>
          <p:cNvSpPr/>
          <p:nvPr userDrawn="1"/>
        </p:nvSpPr>
        <p:spPr>
          <a:xfrm>
            <a:off x="0" y="0"/>
            <a:ext cx="9144000" cy="32766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9" name="Rectangle 9"/>
          <p:cNvSpPr/>
          <p:nvPr userDrawn="1"/>
        </p:nvSpPr>
        <p:spPr>
          <a:xfrm flipH="1">
            <a:off x="5334000" y="3276600"/>
            <a:ext cx="3810000" cy="3365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11" name="Rectangle 6"/>
          <p:cNvSpPr/>
          <p:nvPr userDrawn="1"/>
        </p:nvSpPr>
        <p:spPr>
          <a:xfrm flipH="1">
            <a:off x="0" y="1905000"/>
            <a:ext cx="9144000" cy="13716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pic>
        <p:nvPicPr>
          <p:cNvPr id="15" name="Picture 16" descr="volt.JPG"/>
          <p:cNvPicPr>
            <a:picLocks noChangeAspect="1"/>
          </p:cNvPicPr>
          <p:nvPr userDrawn="1"/>
        </p:nvPicPr>
        <p:blipFill>
          <a:blip r:embed="rId2"/>
          <a:srcRect/>
          <a:stretch>
            <a:fillRect/>
          </a:stretch>
        </p:blipFill>
        <p:spPr bwMode="auto">
          <a:xfrm>
            <a:off x="3200400" y="0"/>
            <a:ext cx="2133600" cy="1565275"/>
          </a:xfrm>
          <a:prstGeom prst="rect">
            <a:avLst/>
          </a:prstGeom>
          <a:noFill/>
          <a:ln w="9525">
            <a:noFill/>
            <a:miter lim="800000"/>
            <a:headEnd/>
            <a:tailEnd/>
          </a:ln>
        </p:spPr>
      </p:pic>
      <p:pic>
        <p:nvPicPr>
          <p:cNvPr id="16" name="Picture 13" descr="Oneturbine.JPG"/>
          <p:cNvPicPr>
            <a:picLocks noChangeAspect="1"/>
          </p:cNvPicPr>
          <p:nvPr userDrawn="1"/>
        </p:nvPicPr>
        <p:blipFill>
          <a:blip r:embed="rId3"/>
          <a:srcRect/>
          <a:stretch>
            <a:fillRect/>
          </a:stretch>
        </p:blipFill>
        <p:spPr bwMode="auto">
          <a:xfrm>
            <a:off x="0" y="1524000"/>
            <a:ext cx="1905000" cy="1758950"/>
          </a:xfrm>
          <a:prstGeom prst="rect">
            <a:avLst/>
          </a:prstGeom>
          <a:noFill/>
          <a:ln w="9525">
            <a:noFill/>
            <a:miter lim="800000"/>
            <a:headEnd/>
            <a:tailEnd/>
          </a:ln>
        </p:spPr>
      </p:pic>
      <p:pic>
        <p:nvPicPr>
          <p:cNvPr id="18" name="Picture 14" descr="pumpwithleaves.JPG"/>
          <p:cNvPicPr>
            <a:picLocks noChangeAspect="1"/>
          </p:cNvPicPr>
          <p:nvPr userDrawn="1"/>
        </p:nvPicPr>
        <p:blipFill rotWithShape="1">
          <a:blip r:embed="rId4"/>
          <a:srcRect r="22222"/>
          <a:stretch/>
        </p:blipFill>
        <p:spPr bwMode="auto">
          <a:xfrm>
            <a:off x="5334000" y="1524000"/>
            <a:ext cx="2133600" cy="1762125"/>
          </a:xfrm>
          <a:prstGeom prst="rect">
            <a:avLst/>
          </a:prstGeom>
          <a:noFill/>
          <a:ln w="9525">
            <a:noFill/>
            <a:miter lim="800000"/>
            <a:headEnd/>
            <a:tailEnd/>
          </a:ln>
        </p:spPr>
      </p:pic>
      <p:pic>
        <p:nvPicPr>
          <p:cNvPr id="4" name="Picture 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0"/>
            <a:ext cx="1143000" cy="1524000"/>
          </a:xfrm>
          <a:prstGeom prst="rect">
            <a:avLst/>
          </a:prstGeom>
        </p:spPr>
      </p:pic>
      <p:pic>
        <p:nvPicPr>
          <p:cNvPr id="22" name="Picture 21"/>
          <p:cNvPicPr>
            <a:picLocks noChangeAspect="1"/>
          </p:cNvPicPr>
          <p:nvPr userDrawn="1"/>
        </p:nvPicPr>
        <p:blipFill rotWithShape="1">
          <a:blip r:embed="rId6" cstate="print">
            <a:extLst>
              <a:ext uri="{28A0092B-C50C-407E-A947-70E740481C1C}">
                <a14:useLocalDpi xmlns:a14="http://schemas.microsoft.com/office/drawing/2010/main" val="0"/>
              </a:ext>
            </a:extLst>
          </a:blip>
          <a:srcRect l="19169" r="9478"/>
          <a:stretch/>
        </p:blipFill>
        <p:spPr>
          <a:xfrm>
            <a:off x="7467600" y="1524000"/>
            <a:ext cx="1676400" cy="1762124"/>
          </a:xfrm>
          <a:prstGeom prst="rect">
            <a:avLst/>
          </a:prstGeom>
        </p:spPr>
      </p:pic>
      <p:pic>
        <p:nvPicPr>
          <p:cNvPr id="13" name="Picture 12" descr="led.JPG"/>
          <p:cNvPicPr>
            <a:picLocks noChangeAspect="1"/>
          </p:cNvPicPr>
          <p:nvPr userDrawn="1"/>
        </p:nvPicPr>
        <p:blipFill>
          <a:blip r:embed="rId7"/>
          <a:srcRect/>
          <a:stretch>
            <a:fillRect/>
          </a:stretch>
        </p:blipFill>
        <p:spPr bwMode="auto">
          <a:xfrm>
            <a:off x="1066800" y="0"/>
            <a:ext cx="2133600" cy="1539875"/>
          </a:xfrm>
          <a:prstGeom prst="rect">
            <a:avLst/>
          </a:prstGeom>
          <a:noFill/>
          <a:ln w="9525">
            <a:noFill/>
            <a:miter lim="800000"/>
            <a:headEnd/>
            <a:tailEnd/>
          </a:ln>
        </p:spPr>
      </p:pic>
      <p:pic>
        <p:nvPicPr>
          <p:cNvPr id="14" name="Picture 10" descr="insulate.JPG"/>
          <p:cNvPicPr>
            <a:picLocks noChangeAspect="1"/>
          </p:cNvPicPr>
          <p:nvPr userDrawn="1"/>
        </p:nvPicPr>
        <p:blipFill>
          <a:blip r:embed="rId8"/>
          <a:srcRect/>
          <a:stretch>
            <a:fillRect/>
          </a:stretch>
        </p:blipFill>
        <p:spPr bwMode="auto">
          <a:xfrm>
            <a:off x="3200400" y="1524000"/>
            <a:ext cx="2133600" cy="1752600"/>
          </a:xfrm>
          <a:prstGeom prst="rect">
            <a:avLst/>
          </a:prstGeom>
          <a:noFill/>
          <a:ln w="9525">
            <a:noFill/>
            <a:miter lim="800000"/>
            <a:headEnd/>
            <a:tailEnd/>
          </a:ln>
        </p:spPr>
      </p:pic>
      <p:pic>
        <p:nvPicPr>
          <p:cNvPr id="23" name="Picture 22"/>
          <p:cNvPicPr>
            <a:picLocks noChangeAspect="1"/>
          </p:cNvPicPr>
          <p:nvPr userDrawn="1"/>
        </p:nvPicPr>
        <p:blipFill rotWithShape="1">
          <a:blip r:embed="rId9" cstate="print">
            <a:extLst>
              <a:ext uri="{28A0092B-C50C-407E-A947-70E740481C1C}">
                <a14:useLocalDpi xmlns:a14="http://schemas.microsoft.com/office/drawing/2010/main" val="0"/>
              </a:ext>
            </a:extLst>
          </a:blip>
          <a:srcRect l="18841"/>
          <a:stretch/>
        </p:blipFill>
        <p:spPr>
          <a:xfrm>
            <a:off x="1066800" y="1523144"/>
            <a:ext cx="2133600" cy="1753456"/>
          </a:xfrm>
          <a:prstGeom prst="rect">
            <a:avLst/>
          </a:prstGeom>
        </p:spPr>
      </p:pic>
      <p:pic>
        <p:nvPicPr>
          <p:cNvPr id="26" name="Picture 25"/>
          <p:cNvPicPr>
            <a:picLocks noChangeAspect="1"/>
          </p:cNvPicPr>
          <p:nvPr userDrawn="1"/>
        </p:nvPicPr>
        <p:blipFill rotWithShape="1">
          <a:blip r:embed="rId10" cstate="print">
            <a:extLst>
              <a:ext uri="{28A0092B-C50C-407E-A947-70E740481C1C}">
                <a14:useLocalDpi xmlns:a14="http://schemas.microsoft.com/office/drawing/2010/main" val="0"/>
              </a:ext>
            </a:extLst>
          </a:blip>
          <a:srcRect l="18880"/>
          <a:stretch/>
        </p:blipFill>
        <p:spPr>
          <a:xfrm>
            <a:off x="0" y="1523144"/>
            <a:ext cx="1066800" cy="1753456"/>
          </a:xfrm>
          <a:prstGeom prst="rect">
            <a:avLst/>
          </a:prstGeom>
        </p:spPr>
      </p:pic>
      <p:sp>
        <p:nvSpPr>
          <p:cNvPr id="6" name="Rectangle 15"/>
          <p:cNvSpPr/>
          <p:nvPr/>
        </p:nvSpPr>
        <p:spPr>
          <a:xfrm>
            <a:off x="0" y="6610350"/>
            <a:ext cx="9144000" cy="24765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7" name="Text Placeholder 9"/>
          <p:cNvSpPr txBox="1">
            <a:spLocks/>
          </p:cNvSpPr>
          <p:nvPr/>
        </p:nvSpPr>
        <p:spPr>
          <a:xfrm>
            <a:off x="130175" y="6616700"/>
            <a:ext cx="7286625" cy="241300"/>
          </a:xfrm>
          <a:prstGeom prst="rect">
            <a:avLst/>
          </a:prstGeom>
        </p:spPr>
        <p:txBody>
          <a:bodyPr>
            <a:normAutofit lnSpcReduction="10000"/>
          </a:bodyPr>
          <a:lstStyle>
            <a:lvl1pPr>
              <a:buNone/>
              <a:defRPr sz="1000" baseline="0">
                <a:solidFill>
                  <a:schemeClr val="bg1"/>
                </a:solidFill>
                <a:latin typeface="Arial" pitchFamily="34" charset="0"/>
                <a:cs typeface="Arial" pitchFamily="34" charset="0"/>
              </a:defRPr>
            </a:lvl1pPr>
          </a:lstStyle>
          <a:p>
            <a:pPr marL="342900" indent="-342900" defTabSz="457200">
              <a:spcBef>
                <a:spcPct val="20000"/>
              </a:spcBef>
              <a:buFont typeface="Arial"/>
              <a:buNone/>
              <a:defRPr/>
            </a:pPr>
            <a:fld id="{24289C06-C21E-485E-9AAF-A99C6B017E3B}" type="slidenum">
              <a:rPr lang="en-US" smtClean="0">
                <a:solidFill>
                  <a:prstClr val="white"/>
                </a:solidFill>
                <a:latin typeface="Calibri"/>
                <a:cs typeface="Calibri"/>
              </a:rPr>
              <a:pPr marL="342900" indent="-342900" defTabSz="457200">
                <a:spcBef>
                  <a:spcPct val="20000"/>
                </a:spcBef>
                <a:buFont typeface="Arial"/>
                <a:buNone/>
                <a:defRPr/>
              </a:pPr>
              <a:t>‹#›</a:t>
            </a:fld>
            <a:r>
              <a:rPr lang="en-US" dirty="0">
                <a:solidFill>
                  <a:prstClr val="white"/>
                </a:solidFill>
                <a:latin typeface="Calibri"/>
                <a:cs typeface="Calibri"/>
              </a:rPr>
              <a:t> | Energy Efficiency and Renewable Energy</a:t>
            </a:r>
          </a:p>
        </p:txBody>
      </p:sp>
      <p:sp>
        <p:nvSpPr>
          <p:cNvPr id="8" name="Text Placeholder 9"/>
          <p:cNvSpPr txBox="1">
            <a:spLocks/>
          </p:cNvSpPr>
          <p:nvPr/>
        </p:nvSpPr>
        <p:spPr>
          <a:xfrm>
            <a:off x="5476875" y="6616700"/>
            <a:ext cx="3667125" cy="241300"/>
          </a:xfrm>
          <a:prstGeom prst="rect">
            <a:avLst/>
          </a:prstGeom>
        </p:spPr>
        <p:txBody>
          <a:bodyPr>
            <a:normAutofit lnSpcReduction="10000"/>
          </a:bodyPr>
          <a:lstStyle>
            <a:lvl1pPr>
              <a:buNone/>
              <a:defRPr sz="1000" baseline="0">
                <a:solidFill>
                  <a:schemeClr val="bg1"/>
                </a:solidFill>
                <a:latin typeface="Arial" pitchFamily="34" charset="0"/>
                <a:cs typeface="Arial" pitchFamily="34" charset="0"/>
              </a:defRPr>
            </a:lvl1pPr>
          </a:lstStyle>
          <a:p>
            <a:pPr marL="342900" indent="-342900" algn="r" defTabSz="457200">
              <a:spcBef>
                <a:spcPct val="20000"/>
              </a:spcBef>
              <a:buFont typeface="Arial"/>
              <a:buNone/>
              <a:defRPr/>
            </a:pPr>
            <a:r>
              <a:rPr lang="en-US" dirty="0">
                <a:solidFill>
                  <a:prstClr val="white"/>
                </a:solidFill>
                <a:latin typeface="Calibri"/>
                <a:cs typeface="Calibri"/>
              </a:rPr>
              <a:t>eere.energy.gov</a:t>
            </a:r>
          </a:p>
        </p:txBody>
      </p:sp>
      <p:pic>
        <p:nvPicPr>
          <p:cNvPr id="21" name="Picture 20"/>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5562600" y="477001"/>
            <a:ext cx="3352800" cy="492725"/>
          </a:xfrm>
          <a:prstGeom prst="rect">
            <a:avLst/>
          </a:prstGeom>
        </p:spPr>
      </p:pic>
      <p:sp>
        <p:nvSpPr>
          <p:cNvPr id="3" name="Text Placeholder 2"/>
          <p:cNvSpPr>
            <a:spLocks noGrp="1"/>
          </p:cNvSpPr>
          <p:nvPr>
            <p:ph type="body" sz="quarter" idx="10" hasCustomPrompt="1"/>
          </p:nvPr>
        </p:nvSpPr>
        <p:spPr>
          <a:xfrm>
            <a:off x="228600" y="3892815"/>
            <a:ext cx="4800600" cy="526785"/>
          </a:xfrm>
          <a:prstGeom prst="rect">
            <a:avLst/>
          </a:prstGeom>
        </p:spPr>
        <p:txBody>
          <a:bodyPr vert="horz" lIns="0" tIns="0" rIns="0" bIns="0"/>
          <a:lstStyle>
            <a:lvl1pPr marL="0" indent="0">
              <a:buNone/>
              <a:defRPr sz="2800" b="0"/>
            </a:lvl1pPr>
          </a:lstStyle>
          <a:p>
            <a:pPr lvl="0"/>
            <a:r>
              <a:rPr lang="en-US" dirty="0"/>
              <a:t>Headline</a:t>
            </a:r>
          </a:p>
        </p:txBody>
      </p:sp>
      <p:sp>
        <p:nvSpPr>
          <p:cNvPr id="24" name="Text Placeholder 2"/>
          <p:cNvSpPr>
            <a:spLocks noGrp="1"/>
          </p:cNvSpPr>
          <p:nvPr>
            <p:ph type="body" sz="quarter" idx="11" hasCustomPrompt="1"/>
          </p:nvPr>
        </p:nvSpPr>
        <p:spPr>
          <a:xfrm>
            <a:off x="228600" y="4477719"/>
            <a:ext cx="4800600" cy="526785"/>
          </a:xfrm>
          <a:prstGeom prst="rect">
            <a:avLst/>
          </a:prstGeom>
        </p:spPr>
        <p:txBody>
          <a:bodyPr vert="horz" lIns="0" tIns="0" rIns="0" bIns="0"/>
          <a:lstStyle>
            <a:lvl1pPr marL="0" indent="0">
              <a:buNone/>
              <a:defRPr sz="2400" b="0"/>
            </a:lvl1pPr>
          </a:lstStyle>
          <a:p>
            <a:pPr lvl="0"/>
            <a:r>
              <a:rPr lang="en-US" dirty="0"/>
              <a:t>Date</a:t>
            </a:r>
          </a:p>
        </p:txBody>
      </p:sp>
      <p:sp>
        <p:nvSpPr>
          <p:cNvPr id="27" name="Text Placeholder 9"/>
          <p:cNvSpPr>
            <a:spLocks noGrp="1"/>
          </p:cNvSpPr>
          <p:nvPr>
            <p:ph type="body" sz="quarter" idx="12" hasCustomPrompt="1"/>
          </p:nvPr>
        </p:nvSpPr>
        <p:spPr>
          <a:xfrm>
            <a:off x="5638800" y="3886200"/>
            <a:ext cx="3200400" cy="457200"/>
          </a:xfrm>
          <a:prstGeom prst="rect">
            <a:avLst/>
          </a:prstGeom>
        </p:spPr>
        <p:txBody>
          <a:bodyPr vert="horz"/>
          <a:lstStyle>
            <a:lvl1pPr marL="0" indent="0">
              <a:buNone/>
              <a:defRPr b="1">
                <a:solidFill>
                  <a:schemeClr val="bg1"/>
                </a:solidFill>
              </a:defRPr>
            </a:lvl1pPr>
          </a:lstStyle>
          <a:p>
            <a:pPr lvl="0"/>
            <a:r>
              <a:rPr lang="en-US" dirty="0"/>
              <a:t>Title</a:t>
            </a:r>
          </a:p>
        </p:txBody>
      </p:sp>
      <p:sp>
        <p:nvSpPr>
          <p:cNvPr id="28" name="Text Placeholder 9"/>
          <p:cNvSpPr>
            <a:spLocks noGrp="1"/>
          </p:cNvSpPr>
          <p:nvPr>
            <p:ph type="body" sz="quarter" idx="13" hasCustomPrompt="1"/>
          </p:nvPr>
        </p:nvSpPr>
        <p:spPr>
          <a:xfrm>
            <a:off x="5638800" y="4495800"/>
            <a:ext cx="3200400" cy="457200"/>
          </a:xfrm>
          <a:prstGeom prst="rect">
            <a:avLst/>
          </a:prstGeom>
        </p:spPr>
        <p:txBody>
          <a:bodyPr vert="horz"/>
          <a:lstStyle>
            <a:lvl1pPr marL="0" indent="0">
              <a:buNone/>
              <a:defRPr sz="2000" b="0">
                <a:solidFill>
                  <a:srgbClr val="FFFFFF"/>
                </a:solidFill>
              </a:defRPr>
            </a:lvl1pPr>
          </a:lstStyle>
          <a:p>
            <a:pPr lvl="0"/>
            <a:r>
              <a:rPr lang="en-US" dirty="0"/>
              <a:t>Position</a:t>
            </a:r>
          </a:p>
        </p:txBody>
      </p:sp>
    </p:spTree>
    <p:extLst>
      <p:ext uri="{BB962C8B-B14F-4D97-AF65-F5344CB8AC3E}">
        <p14:creationId xmlns:p14="http://schemas.microsoft.com/office/powerpoint/2010/main" val="39756706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EERE Black Slide Inner">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a:solidFill>
                  <a:schemeClr val="bg2">
                    <a:lumMod val="10000"/>
                  </a:schemeClr>
                </a:solidFill>
              </a:defRPr>
            </a:lvl1pPr>
          </a:lstStyle>
          <a:p>
            <a:r>
              <a:rPr lang="en-US" dirty="0"/>
              <a:t>Click to edit Master title style</a:t>
            </a:r>
          </a:p>
        </p:txBody>
      </p:sp>
      <p:sp>
        <p:nvSpPr>
          <p:cNvPr id="3" name="TextBox 2"/>
          <p:cNvSpPr txBox="1"/>
          <p:nvPr userDrawn="1"/>
        </p:nvSpPr>
        <p:spPr>
          <a:xfrm>
            <a:off x="133687" y="3994059"/>
            <a:ext cx="914400" cy="914400"/>
          </a:xfrm>
          <a:prstGeom prst="rect">
            <a:avLst/>
          </a:prstGeom>
        </p:spPr>
        <p:txBody>
          <a:bodyPr vert="horz" wrap="none" lIns="91440" tIns="45720" rIns="91440" bIns="45720" rtlCol="0">
            <a:normAutofit/>
          </a:bodyPr>
          <a:lstStyle/>
          <a:p>
            <a:pPr defTabSz="457200">
              <a:spcBef>
                <a:spcPct val="20000"/>
              </a:spcBef>
              <a:buFont typeface="Arial"/>
              <a:buNone/>
            </a:pPr>
            <a:endParaRPr lang="en-US" sz="2323" b="1" dirty="0">
              <a:solidFill>
                <a:srgbClr val="FFFFFF"/>
              </a:solidFill>
              <a:latin typeface="Arial Narrow"/>
              <a:cs typeface="Arial Narrow"/>
            </a:endParaRPr>
          </a:p>
        </p:txBody>
      </p:sp>
      <p:sp>
        <p:nvSpPr>
          <p:cNvPr id="5" name="Content Placeholder 4"/>
          <p:cNvSpPr>
            <a:spLocks noGrp="1"/>
          </p:cNvSpPr>
          <p:nvPr>
            <p:ph sz="quarter" idx="10"/>
          </p:nvPr>
        </p:nvSpPr>
        <p:spPr>
          <a:xfrm>
            <a:off x="457200" y="1066800"/>
            <a:ext cx="8458200" cy="5029200"/>
          </a:xfrm>
          <a:prstGeom prst="rect">
            <a:avLst/>
          </a:prstGeom>
        </p:spPr>
        <p:txBody>
          <a:bodyPr vert="horz"/>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51672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457200" y="914400"/>
            <a:ext cx="8077200" cy="5257800"/>
          </a:xfrm>
          <a:prstGeom prst="rect">
            <a:avLst/>
          </a:prstGeom>
        </p:spPr>
        <p:txBody>
          <a:bodyPr vert="horz"/>
          <a:lstStyle>
            <a:lvl1pPr marL="0" indent="0">
              <a:buNone/>
              <a:defRPr/>
            </a:lvl1pPr>
          </a:lstStyle>
          <a:p>
            <a:pPr lvl="0"/>
            <a:r>
              <a:rPr lang="en-US" dirty="0"/>
              <a:t>Click to edit Master text styles</a:t>
            </a:r>
          </a:p>
        </p:txBody>
      </p:sp>
    </p:spTree>
    <p:extLst>
      <p:ext uri="{BB962C8B-B14F-4D97-AF65-F5344CB8AC3E}">
        <p14:creationId xmlns:p14="http://schemas.microsoft.com/office/powerpoint/2010/main" val="2222776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5" name="Title 1"/>
          <p:cNvSpPr>
            <a:spLocks noGrp="1"/>
          </p:cNvSpPr>
          <p:nvPr>
            <p:ph type="title"/>
          </p:nvPr>
        </p:nvSpPr>
        <p:spPr>
          <a:xfrm>
            <a:off x="338662" y="558801"/>
            <a:ext cx="8229600" cy="533400"/>
          </a:xfrm>
          <a:prstGeom prst="rect">
            <a:avLst/>
          </a:prstGeom>
        </p:spPr>
        <p:txBody>
          <a:bodyPr/>
          <a:lstStyle>
            <a:lvl1pPr algn="l">
              <a:defRPr sz="2800">
                <a:solidFill>
                  <a:schemeClr val="tx2"/>
                </a:solidFill>
                <a:latin typeface="Trebuchet MS" pitchFamily="34" charset="0"/>
              </a:defRPr>
            </a:lvl1pPr>
          </a:lstStyle>
          <a:p>
            <a:r>
              <a:rPr lang="en-US"/>
              <a:t>Click to edit Master title style</a:t>
            </a:r>
            <a:endParaRPr lang="en-US" dirty="0"/>
          </a:p>
        </p:txBody>
      </p:sp>
      <p:sp>
        <p:nvSpPr>
          <p:cNvPr id="6" name="Content Placeholder 2"/>
          <p:cNvSpPr>
            <a:spLocks noGrp="1"/>
          </p:cNvSpPr>
          <p:nvPr>
            <p:ph idx="1"/>
          </p:nvPr>
        </p:nvSpPr>
        <p:spPr>
          <a:xfrm>
            <a:off x="457200" y="1447800"/>
            <a:ext cx="8229600" cy="4525963"/>
          </a:xfrm>
          <a:prstGeom prst="rect">
            <a:avLst/>
          </a:prstGeom>
        </p:spPr>
        <p:txBody>
          <a:bodyPr/>
          <a:lstStyle>
            <a:lvl1pPr>
              <a:spcBef>
                <a:spcPts val="800"/>
              </a:spcBef>
              <a:buClr>
                <a:srgbClr val="88AACF"/>
              </a:buClr>
              <a:buFont typeface="Wingdings" pitchFamily="2" charset="2"/>
              <a:buChar char="§"/>
              <a:defRPr>
                <a:solidFill>
                  <a:schemeClr val="tx2"/>
                </a:solidFill>
              </a:defRPr>
            </a:lvl1pPr>
            <a:lvl2pPr>
              <a:spcBef>
                <a:spcPts val="600"/>
              </a:spcBef>
              <a:buClr>
                <a:srgbClr val="88AACF"/>
              </a:buClr>
              <a:defRPr sz="1600">
                <a:solidFill>
                  <a:schemeClr val="tx2"/>
                </a:solidFill>
              </a:defRPr>
            </a:lvl2pPr>
            <a:lvl3pPr>
              <a:spcBef>
                <a:spcPts val="600"/>
              </a:spcBef>
              <a:buClr>
                <a:srgbClr val="88AACF"/>
              </a:buClr>
              <a:defRPr sz="1400">
                <a:solidFill>
                  <a:schemeClr val="tx2"/>
                </a:solidFill>
              </a:defRPr>
            </a:lvl3pPr>
            <a:lvl4pPr>
              <a:spcBef>
                <a:spcPts val="600"/>
              </a:spcBef>
              <a:buClr>
                <a:srgbClr val="88AACF"/>
              </a:buClr>
              <a:defRPr sz="1200">
                <a:solidFill>
                  <a:schemeClr val="tx2"/>
                </a:solidFill>
              </a:defRPr>
            </a:lvl4pPr>
            <a:lvl5pPr>
              <a:spcBef>
                <a:spcPts val="600"/>
              </a:spcBef>
              <a:buClr>
                <a:srgbClr val="88AACF"/>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Line 16"/>
          <p:cNvSpPr>
            <a:spLocks noChangeShapeType="1"/>
          </p:cNvSpPr>
          <p:nvPr userDrawn="1"/>
        </p:nvSpPr>
        <p:spPr bwMode="auto">
          <a:xfrm>
            <a:off x="423863" y="1052513"/>
            <a:ext cx="8334375" cy="0"/>
          </a:xfrm>
          <a:prstGeom prst="line">
            <a:avLst/>
          </a:prstGeom>
          <a:noFill/>
          <a:ln w="19050">
            <a:solidFill>
              <a:srgbClr val="88AACC"/>
            </a:solidFill>
            <a:round/>
            <a:headEnd/>
            <a:tailEnd/>
          </a:ln>
          <a:effectLst/>
        </p:spPr>
        <p:txBody>
          <a:bodyPr lIns="80134" tIns="40067" rIns="80134" bIns="40067"/>
          <a:lstStyle/>
          <a:p>
            <a:pPr algn="ctr" eaLnBrk="0" fontAlgn="base" hangingPunct="0">
              <a:lnSpc>
                <a:spcPts val="1401"/>
              </a:lnSpc>
              <a:spcBef>
                <a:spcPct val="50000"/>
              </a:spcBef>
              <a:spcAft>
                <a:spcPct val="0"/>
              </a:spcAft>
              <a:buFont typeface="Times" pitchFamily="-112" charset="0"/>
              <a:buNone/>
              <a:defRPr/>
            </a:pPr>
            <a:endParaRPr lang="en-GB" dirty="0">
              <a:solidFill>
                <a:srgbClr val="50565C"/>
              </a:solidFill>
              <a:latin typeface="Verdana" pitchFamily="34" charset="0"/>
            </a:endParaRPr>
          </a:p>
        </p:txBody>
      </p:sp>
    </p:spTree>
    <p:extLst>
      <p:ext uri="{BB962C8B-B14F-4D97-AF65-F5344CB8AC3E}">
        <p14:creationId xmlns:p14="http://schemas.microsoft.com/office/powerpoint/2010/main" val="2870657862"/>
      </p:ext>
    </p:extLst>
  </p:cSld>
  <p:clrMapOvr>
    <a:masterClrMapping/>
  </p:clrMapOvr>
  <p:transition>
    <p:pull/>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5" name="Rectangle 4"/>
          <p:cNvSpPr/>
          <p:nvPr userDrawn="1"/>
        </p:nvSpPr>
        <p:spPr>
          <a:xfrm>
            <a:off x="0" y="1549400"/>
            <a:ext cx="9144000" cy="530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spTree>
    <p:extLst>
      <p:ext uri="{BB962C8B-B14F-4D97-AF65-F5344CB8AC3E}">
        <p14:creationId xmlns:p14="http://schemas.microsoft.com/office/powerpoint/2010/main" val="2623518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127298"/>
            <a:ext cx="8229600" cy="4925714"/>
          </a:xfrm>
        </p:spPr>
        <p:txBody>
          <a:bodyPr>
            <a:normAutofit/>
          </a:bodyPr>
          <a:lstStyle>
            <a:lvl1pPr>
              <a:defRPr sz="2000"/>
            </a:lvl1pPr>
            <a:lvl2pPr>
              <a:defRPr sz="18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5176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162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B7220B5-15BB-4A60-A7A7-72B02D9DBBBF}" type="datetimeFigureOut">
              <a:rPr lang="en-US" smtClean="0"/>
              <a:pPr/>
              <a:t>9/23/2019</a:t>
            </a:fld>
            <a:endParaRPr lang="en-US" dirty="0"/>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8544BE3E-3CFF-4EC5-B56A-2B15E5FC23EC}" type="slidenum">
              <a:rPr lang="en-US" smtClean="0"/>
              <a:pPr/>
              <a:t>‹#›</a:t>
            </a:fld>
            <a:endParaRPr lang="en-US" dirty="0"/>
          </a:p>
        </p:txBody>
      </p:sp>
    </p:spTree>
    <p:extLst>
      <p:ext uri="{BB962C8B-B14F-4D97-AF65-F5344CB8AC3E}">
        <p14:creationId xmlns:p14="http://schemas.microsoft.com/office/powerpoint/2010/main" val="1727630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923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611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36751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52542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image" Target="../media/image14.jpe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2.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1272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127298"/>
            <a:ext cx="8229600" cy="4925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oup 21"/>
          <p:cNvGrpSpPr>
            <a:grpSpLocks/>
          </p:cNvGrpSpPr>
          <p:nvPr/>
        </p:nvGrpSpPr>
        <p:grpSpPr bwMode="auto">
          <a:xfrm flipH="1" flipV="1">
            <a:off x="0" y="656987"/>
            <a:ext cx="9144000" cy="55563"/>
            <a:chOff x="0" y="832104"/>
            <a:chExt cx="9144000" cy="54864"/>
          </a:xfrm>
        </p:grpSpPr>
        <p:sp>
          <p:nvSpPr>
            <p:cNvPr id="11" name="Rectangle 10"/>
            <p:cNvSpPr/>
            <p:nvPr userDrawn="1"/>
          </p:nvSpPr>
          <p:spPr>
            <a:xfrm>
              <a:off x="4572000" y="832104"/>
              <a:ext cx="4572000"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dirty="0">
                <a:solidFill>
                  <a:srgbClr val="FFFFFF"/>
                </a:solidFill>
                <a:ea typeface="ＭＳ Ｐゴシック" pitchFamily="-106" charset="-128"/>
                <a:cs typeface="ＭＳ Ｐゴシック" pitchFamily="-106" charset="-128"/>
              </a:endParaRPr>
            </a:p>
          </p:txBody>
        </p:sp>
        <p:sp>
          <p:nvSpPr>
            <p:cNvPr id="12" name="Rectangle 11"/>
            <p:cNvSpPr/>
            <p:nvPr userDrawn="1"/>
          </p:nvSpPr>
          <p:spPr>
            <a:xfrm>
              <a:off x="3309937" y="832104"/>
              <a:ext cx="1262063"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dirty="0">
                <a:solidFill>
                  <a:srgbClr val="FFFFFF"/>
                </a:solidFill>
                <a:ea typeface="ＭＳ Ｐゴシック" pitchFamily="-106" charset="-128"/>
                <a:cs typeface="ＭＳ Ｐゴシック" pitchFamily="-106" charset="-128"/>
              </a:endParaRPr>
            </a:p>
          </p:txBody>
        </p:sp>
        <p:sp>
          <p:nvSpPr>
            <p:cNvPr id="13" name="Rectangle 12"/>
            <p:cNvSpPr/>
            <p:nvPr userDrawn="1"/>
          </p:nvSpPr>
          <p:spPr>
            <a:xfrm>
              <a:off x="0" y="832104"/>
              <a:ext cx="3309937" cy="54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dirty="0">
                <a:solidFill>
                  <a:srgbClr val="FFFFFF"/>
                </a:solidFill>
                <a:ea typeface="ＭＳ Ｐゴシック" pitchFamily="-106" charset="-128"/>
                <a:cs typeface="ＭＳ Ｐゴシック" pitchFamily="-106" charset="-128"/>
              </a:endParaRPr>
            </a:p>
          </p:txBody>
        </p:sp>
      </p:grpSp>
      <p:pic>
        <p:nvPicPr>
          <p:cNvPr id="14" name="Picture 13" descr="US-Department of Energy-hor-green.png"/>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137686" y="6528121"/>
            <a:ext cx="1604752" cy="240081"/>
          </a:xfrm>
          <a:prstGeom prst="rect">
            <a:avLst/>
          </a:prstGeom>
        </p:spPr>
      </p:pic>
      <p:sp>
        <p:nvSpPr>
          <p:cNvPr id="15" name="Text Placeholder 9"/>
          <p:cNvSpPr txBox="1">
            <a:spLocks/>
          </p:cNvSpPr>
          <p:nvPr/>
        </p:nvSpPr>
        <p:spPr>
          <a:xfrm>
            <a:off x="85931" y="6528121"/>
            <a:ext cx="3202959" cy="241391"/>
          </a:xfrm>
          <a:prstGeom prst="rect">
            <a:avLst/>
          </a:prstGeom>
        </p:spPr>
        <p:txBody>
          <a:bodyPr>
            <a:normAutofit lnSpcReduction="10000"/>
          </a:bodyPr>
          <a:lstStyle>
            <a:lvl1pPr>
              <a:buNone/>
              <a:defRPr sz="1000" baseline="0">
                <a:solidFill>
                  <a:schemeClr val="bg1"/>
                </a:solidFill>
                <a:latin typeface="Arial" pitchFamily="34" charset="0"/>
                <a:cs typeface="Arial" pitchFamily="34" charset="0"/>
              </a:defRPr>
            </a:lvl1pPr>
          </a:lstStyle>
          <a:p>
            <a:pPr marL="342900" indent="-342900" defTabSz="457200" fontAlgn="auto">
              <a:spcBef>
                <a:spcPct val="20000"/>
              </a:spcBef>
              <a:spcAft>
                <a:spcPts val="0"/>
              </a:spcAft>
              <a:buFont typeface="Arial"/>
              <a:buNone/>
              <a:defRPr/>
            </a:pPr>
            <a:fld id="{3F360CF6-73A6-4D49-A4DD-EA859A5F0F41}" type="slidenum">
              <a:rPr lang="en-US" smtClean="0">
                <a:solidFill>
                  <a:schemeClr val="tx1"/>
                </a:solidFill>
              </a:rPr>
              <a:pPr marL="342900" indent="-342900" defTabSz="457200" fontAlgn="auto">
                <a:spcBef>
                  <a:spcPct val="20000"/>
                </a:spcBef>
                <a:spcAft>
                  <a:spcPts val="0"/>
                </a:spcAft>
                <a:buFont typeface="Arial"/>
                <a:buNone/>
                <a:defRPr/>
              </a:pPr>
              <a:t>‹#›</a:t>
            </a:fld>
            <a:endParaRPr lang="en-US" dirty="0">
              <a:solidFill>
                <a:schemeClr val="tx1"/>
              </a:solidFill>
            </a:endParaRPr>
          </a:p>
        </p:txBody>
      </p:sp>
      <p:sp>
        <p:nvSpPr>
          <p:cNvPr id="16" name="Text Placeholder 9"/>
          <p:cNvSpPr txBox="1">
            <a:spLocks/>
          </p:cNvSpPr>
          <p:nvPr/>
        </p:nvSpPr>
        <p:spPr>
          <a:xfrm>
            <a:off x="3705473" y="6528121"/>
            <a:ext cx="1762081" cy="230826"/>
          </a:xfrm>
          <a:prstGeom prst="rect">
            <a:avLst/>
          </a:prstGeom>
        </p:spPr>
        <p:txBody>
          <a:bodyPr>
            <a:noAutofit/>
          </a:bodyPr>
          <a:lstStyle>
            <a:lvl1pPr>
              <a:buNone/>
              <a:defRPr sz="1000" baseline="0">
                <a:solidFill>
                  <a:schemeClr val="bg1"/>
                </a:solidFill>
                <a:latin typeface="Arial" pitchFamily="34" charset="0"/>
                <a:cs typeface="Arial" pitchFamily="34" charset="0"/>
              </a:defRPr>
            </a:lvl1pPr>
          </a:lstStyle>
          <a:p>
            <a:pPr marL="342900" indent="-342900" algn="ctr" defTabSz="457200" fontAlgn="auto">
              <a:spcBef>
                <a:spcPct val="20000"/>
              </a:spcBef>
              <a:spcAft>
                <a:spcPts val="0"/>
              </a:spcAft>
              <a:buFont typeface="Arial"/>
              <a:buNone/>
              <a:defRPr/>
            </a:pPr>
            <a:endParaRPr lang="en-US" sz="1200" b="1" dirty="0">
              <a:solidFill>
                <a:srgbClr val="C00000"/>
              </a:solidFill>
            </a:endParaRPr>
          </a:p>
        </p:txBody>
      </p:sp>
    </p:spTree>
    <p:extLst>
      <p:ext uri="{BB962C8B-B14F-4D97-AF65-F5344CB8AC3E}">
        <p14:creationId xmlns:p14="http://schemas.microsoft.com/office/powerpoint/2010/main" val="287497312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61" r:id="rId14"/>
    <p:sldLayoutId id="2147483676" r:id="rId15"/>
    <p:sldLayoutId id="2147483675" r:id="rId16"/>
    <p:sldLayoutId id="2147483699" r:id="rId17"/>
    <p:sldLayoutId id="2147483700" r:id="rId18"/>
    <p:sldLayoutId id="2147483701" r:id="rId19"/>
  </p:sldLayoutIdLst>
  <p:txStyles>
    <p:titleStyle>
      <a:lvl1pPr algn="l" defTabSz="457200" rtl="0" eaLnBrk="1" latinLnBrk="0" hangingPunct="1">
        <a:spcBef>
          <a:spcPct val="0"/>
        </a:spcBef>
        <a:buNone/>
        <a:defRPr sz="2100" b="1" kern="1200">
          <a:solidFill>
            <a:schemeClr val="tx1"/>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2" name="Group 21"/>
          <p:cNvGrpSpPr>
            <a:grpSpLocks/>
          </p:cNvGrpSpPr>
          <p:nvPr userDrawn="1"/>
        </p:nvGrpSpPr>
        <p:grpSpPr bwMode="auto">
          <a:xfrm flipH="1" flipV="1">
            <a:off x="0" y="656987"/>
            <a:ext cx="9144000" cy="55563"/>
            <a:chOff x="0" y="832104"/>
            <a:chExt cx="9144000" cy="54864"/>
          </a:xfrm>
          <a:solidFill>
            <a:schemeClr val="accent4"/>
          </a:solidFill>
        </p:grpSpPr>
        <p:sp>
          <p:nvSpPr>
            <p:cNvPr id="14" name="Rectangle 13"/>
            <p:cNvSpPr/>
            <p:nvPr userDrawn="1"/>
          </p:nvSpPr>
          <p:spPr>
            <a:xfrm>
              <a:off x="4572000" y="832104"/>
              <a:ext cx="4572000" cy="5486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defTabSz="457200" fontAlgn="base">
                <a:spcBef>
                  <a:spcPct val="0"/>
                </a:spcBef>
                <a:spcAft>
                  <a:spcPct val="0"/>
                </a:spcAft>
              </a:pPr>
              <a:endParaRPr lang="en-US" dirty="0">
                <a:solidFill>
                  <a:srgbClr val="FFFFFF"/>
                </a:solidFill>
                <a:ea typeface="ＭＳ Ｐゴシック" pitchFamily="-106" charset="-128"/>
                <a:cs typeface="ＭＳ Ｐゴシック" pitchFamily="-106" charset="-128"/>
              </a:endParaRPr>
            </a:p>
          </p:txBody>
        </p:sp>
        <p:sp>
          <p:nvSpPr>
            <p:cNvPr id="15" name="Rectangle 14"/>
            <p:cNvSpPr/>
            <p:nvPr userDrawn="1"/>
          </p:nvSpPr>
          <p:spPr>
            <a:xfrm>
              <a:off x="3309937" y="832104"/>
              <a:ext cx="1262063" cy="5486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defTabSz="457200" fontAlgn="base">
                <a:spcBef>
                  <a:spcPct val="0"/>
                </a:spcBef>
                <a:spcAft>
                  <a:spcPct val="0"/>
                </a:spcAft>
              </a:pPr>
              <a:endParaRPr lang="en-US" dirty="0">
                <a:solidFill>
                  <a:srgbClr val="FFFFFF"/>
                </a:solidFill>
                <a:ea typeface="ＭＳ Ｐゴシック" pitchFamily="-106" charset="-128"/>
                <a:cs typeface="ＭＳ Ｐゴシック" pitchFamily="-106" charset="-128"/>
              </a:endParaRPr>
            </a:p>
          </p:txBody>
        </p:sp>
        <p:sp>
          <p:nvSpPr>
            <p:cNvPr id="18" name="Rectangle 17"/>
            <p:cNvSpPr/>
            <p:nvPr userDrawn="1"/>
          </p:nvSpPr>
          <p:spPr>
            <a:xfrm>
              <a:off x="0" y="832104"/>
              <a:ext cx="3309937" cy="5486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defTabSz="457200" fontAlgn="base">
                <a:spcBef>
                  <a:spcPct val="0"/>
                </a:spcBef>
                <a:spcAft>
                  <a:spcPct val="0"/>
                </a:spcAft>
              </a:pPr>
              <a:endParaRPr lang="en-US" dirty="0">
                <a:solidFill>
                  <a:srgbClr val="FFFFFF"/>
                </a:solidFill>
                <a:ea typeface="ＭＳ Ｐゴシック" pitchFamily="-106" charset="-128"/>
                <a:cs typeface="ＭＳ Ｐゴシック" pitchFamily="-106" charset="-128"/>
              </a:endParaRPr>
            </a:p>
          </p:txBody>
        </p:sp>
      </p:grpSp>
      <p:sp>
        <p:nvSpPr>
          <p:cNvPr id="21" name="Text Placeholder 9"/>
          <p:cNvSpPr txBox="1">
            <a:spLocks/>
          </p:cNvSpPr>
          <p:nvPr userDrawn="1"/>
        </p:nvSpPr>
        <p:spPr>
          <a:xfrm>
            <a:off x="42335" y="6532122"/>
            <a:ext cx="452308" cy="241300"/>
          </a:xfrm>
          <a:prstGeom prst="rect">
            <a:avLst/>
          </a:prstGeom>
        </p:spPr>
        <p:txBody>
          <a:bodyPr>
            <a:prstTxWarp prst="textNoShape">
              <a:avLst/>
            </a:prstTxWarp>
            <a:normAutofit/>
          </a:bodyPr>
          <a:lstStyle/>
          <a:p>
            <a:pPr marL="342900" indent="-342900" algn="ctr" defTabSz="457200" fontAlgn="base">
              <a:lnSpc>
                <a:spcPct val="90000"/>
              </a:lnSpc>
              <a:spcBef>
                <a:spcPct val="20000"/>
              </a:spcBef>
              <a:spcAft>
                <a:spcPct val="0"/>
              </a:spcAft>
              <a:buFont typeface="Arial" pitchFamily="-106" charset="0"/>
              <a:buNone/>
            </a:pPr>
            <a:fld id="{1EF35371-194E-174F-9528-630C4585B8CC}" type="slidenum">
              <a:rPr lang="en-US" sz="1000">
                <a:solidFill>
                  <a:srgbClr val="50565C"/>
                </a:solidFill>
                <a:ea typeface="Arial" pitchFamily="-106" charset="0"/>
                <a:cs typeface="Calibri"/>
              </a:rPr>
              <a:pPr marL="342900" indent="-342900" algn="ctr" defTabSz="457200" fontAlgn="base">
                <a:lnSpc>
                  <a:spcPct val="90000"/>
                </a:lnSpc>
                <a:spcBef>
                  <a:spcPct val="20000"/>
                </a:spcBef>
                <a:spcAft>
                  <a:spcPct val="0"/>
                </a:spcAft>
                <a:buFont typeface="Arial" pitchFamily="-106" charset="0"/>
                <a:buNone/>
              </a:pPr>
              <a:t>‹#›</a:t>
            </a:fld>
            <a:endParaRPr lang="en-US" sz="1000" dirty="0">
              <a:solidFill>
                <a:srgbClr val="50565C"/>
              </a:solidFill>
              <a:ea typeface="Arial" pitchFamily="-106" charset="0"/>
              <a:cs typeface="Calibri"/>
            </a:endParaRPr>
          </a:p>
        </p:txBody>
      </p:sp>
      <p:sp>
        <p:nvSpPr>
          <p:cNvPr id="2" name="Title Placeholder 1"/>
          <p:cNvSpPr>
            <a:spLocks noGrp="1"/>
          </p:cNvSpPr>
          <p:nvPr>
            <p:ph type="title"/>
          </p:nvPr>
        </p:nvSpPr>
        <p:spPr>
          <a:xfrm>
            <a:off x="457200" y="0"/>
            <a:ext cx="8229600" cy="914400"/>
          </a:xfrm>
          <a:prstGeom prst="rect">
            <a:avLst/>
          </a:prstGeom>
        </p:spPr>
        <p:txBody>
          <a:bodyPr vert="horz" lIns="91440" tIns="45720" rIns="91440" bIns="45720" rtlCol="0" anchor="ctr">
            <a:normAutofit/>
          </a:bodyPr>
          <a:lstStyle/>
          <a:p>
            <a:r>
              <a:rPr lang="en-US" dirty="0"/>
              <a:t>Content</a:t>
            </a:r>
          </a:p>
        </p:txBody>
      </p:sp>
      <p:pic>
        <p:nvPicPr>
          <p:cNvPr id="11" name="Picture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943607" y="6308608"/>
            <a:ext cx="2743215" cy="402070"/>
          </a:xfrm>
          <a:prstGeom prst="rect">
            <a:avLst/>
          </a:prstGeom>
        </p:spPr>
      </p:pic>
    </p:spTree>
    <p:extLst>
      <p:ext uri="{BB962C8B-B14F-4D97-AF65-F5344CB8AC3E}">
        <p14:creationId xmlns:p14="http://schemas.microsoft.com/office/powerpoint/2010/main" val="196800191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Lst>
  <p:txStyles>
    <p:titleStyle>
      <a:lvl1pPr algn="l" defTabSz="457200" rtl="0" eaLnBrk="0" fontAlgn="base" hangingPunct="0">
        <a:lnSpc>
          <a:spcPts val="2800"/>
        </a:lnSpc>
        <a:spcBef>
          <a:spcPct val="0"/>
        </a:spcBef>
        <a:spcAft>
          <a:spcPct val="0"/>
        </a:spcAft>
        <a:defRPr sz="2800" b="1" i="0" kern="1200">
          <a:solidFill>
            <a:srgbClr val="282B2E"/>
          </a:solidFill>
          <a:latin typeface="Calibri"/>
          <a:ea typeface="+mj-ea"/>
          <a:cs typeface="Calibri"/>
        </a:defRPr>
      </a:lvl1pPr>
      <a:lvl2pPr algn="l" defTabSz="457200" rtl="0" eaLnBrk="0" fontAlgn="base" hangingPunct="0">
        <a:lnSpc>
          <a:spcPts val="2800"/>
        </a:lnSpc>
        <a:spcBef>
          <a:spcPct val="0"/>
        </a:spcBef>
        <a:spcAft>
          <a:spcPct val="0"/>
        </a:spcAft>
        <a:defRPr sz="2600">
          <a:solidFill>
            <a:srgbClr val="FFFFFF"/>
          </a:solidFill>
          <a:latin typeface="Arial" charset="0"/>
        </a:defRPr>
      </a:lvl2pPr>
      <a:lvl3pPr algn="l" defTabSz="457200" rtl="0" eaLnBrk="0" fontAlgn="base" hangingPunct="0">
        <a:lnSpc>
          <a:spcPts val="2800"/>
        </a:lnSpc>
        <a:spcBef>
          <a:spcPct val="0"/>
        </a:spcBef>
        <a:spcAft>
          <a:spcPct val="0"/>
        </a:spcAft>
        <a:defRPr sz="2600">
          <a:solidFill>
            <a:srgbClr val="FFFFFF"/>
          </a:solidFill>
          <a:latin typeface="Arial" charset="0"/>
        </a:defRPr>
      </a:lvl3pPr>
      <a:lvl4pPr algn="l" defTabSz="457200" rtl="0" eaLnBrk="0" fontAlgn="base" hangingPunct="0">
        <a:lnSpc>
          <a:spcPts val="2800"/>
        </a:lnSpc>
        <a:spcBef>
          <a:spcPct val="0"/>
        </a:spcBef>
        <a:spcAft>
          <a:spcPct val="0"/>
        </a:spcAft>
        <a:defRPr sz="2600">
          <a:solidFill>
            <a:srgbClr val="FFFFFF"/>
          </a:solidFill>
          <a:latin typeface="Arial" charset="0"/>
        </a:defRPr>
      </a:lvl4pPr>
      <a:lvl5pPr algn="l" defTabSz="457200" rtl="0" eaLnBrk="0" fontAlgn="base" hangingPunct="0">
        <a:lnSpc>
          <a:spcPts val="2800"/>
        </a:lnSpc>
        <a:spcBef>
          <a:spcPct val="0"/>
        </a:spcBef>
        <a:spcAft>
          <a:spcPct val="0"/>
        </a:spcAft>
        <a:defRPr sz="2600">
          <a:solidFill>
            <a:srgbClr val="FFFFFF"/>
          </a:solidFill>
          <a:latin typeface="Arial" charset="0"/>
        </a:defRPr>
      </a:lvl5pPr>
      <a:lvl6pPr marL="457200" algn="l" defTabSz="457200" rtl="0" fontAlgn="base">
        <a:lnSpc>
          <a:spcPts val="2800"/>
        </a:lnSpc>
        <a:spcBef>
          <a:spcPct val="0"/>
        </a:spcBef>
        <a:spcAft>
          <a:spcPct val="0"/>
        </a:spcAft>
        <a:defRPr sz="2600">
          <a:solidFill>
            <a:srgbClr val="FFFFFF"/>
          </a:solidFill>
          <a:latin typeface="Arial" charset="0"/>
        </a:defRPr>
      </a:lvl6pPr>
      <a:lvl7pPr marL="914400" algn="l" defTabSz="457200" rtl="0" fontAlgn="base">
        <a:lnSpc>
          <a:spcPts val="2800"/>
        </a:lnSpc>
        <a:spcBef>
          <a:spcPct val="0"/>
        </a:spcBef>
        <a:spcAft>
          <a:spcPct val="0"/>
        </a:spcAft>
        <a:defRPr sz="2600">
          <a:solidFill>
            <a:srgbClr val="FFFFFF"/>
          </a:solidFill>
          <a:latin typeface="Arial" charset="0"/>
        </a:defRPr>
      </a:lvl7pPr>
      <a:lvl8pPr marL="1371600" algn="l" defTabSz="457200" rtl="0" fontAlgn="base">
        <a:lnSpc>
          <a:spcPts val="2800"/>
        </a:lnSpc>
        <a:spcBef>
          <a:spcPct val="0"/>
        </a:spcBef>
        <a:spcAft>
          <a:spcPct val="0"/>
        </a:spcAft>
        <a:defRPr sz="2600">
          <a:solidFill>
            <a:srgbClr val="FFFFFF"/>
          </a:solidFill>
          <a:latin typeface="Arial" charset="0"/>
        </a:defRPr>
      </a:lvl8pPr>
      <a:lvl9pPr marL="1828800" algn="l" defTabSz="457200" rtl="0" fontAlgn="base">
        <a:lnSpc>
          <a:spcPts val="2800"/>
        </a:lnSpc>
        <a:spcBef>
          <a:spcPct val="0"/>
        </a:spcBef>
        <a:spcAft>
          <a:spcPct val="0"/>
        </a:spcAft>
        <a:defRPr sz="2600">
          <a:solidFill>
            <a:srgbClr val="FFFFFF"/>
          </a:solidFill>
          <a:latin typeface="Arial" charset="0"/>
        </a:defRPr>
      </a:lvl9pPr>
    </p:titleStyle>
    <p:bodyStyle>
      <a:lvl1pPr marL="342900" indent="-342900" algn="l" defTabSz="457200" rtl="0" eaLnBrk="0" fontAlgn="base" hangingPunct="0">
        <a:spcBef>
          <a:spcPct val="20000"/>
        </a:spcBef>
        <a:spcAft>
          <a:spcPct val="0"/>
        </a:spcAft>
        <a:buFont typeface="Arial" charset="0"/>
        <a:buChar char="•"/>
        <a:defRPr sz="2400" kern="1200">
          <a:solidFill>
            <a:schemeClr val="tx1">
              <a:lumMod val="50000"/>
            </a:schemeClr>
          </a:solidFill>
          <a:latin typeface="Calibri"/>
          <a:ea typeface="+mn-ea"/>
          <a:cs typeface="Calibri"/>
        </a:defRPr>
      </a:lvl1pPr>
      <a:lvl2pPr marL="742950" indent="-285750" algn="l" defTabSz="457200" rtl="0" eaLnBrk="0" fontAlgn="base" hangingPunct="0">
        <a:spcBef>
          <a:spcPct val="20000"/>
        </a:spcBef>
        <a:spcAft>
          <a:spcPct val="0"/>
        </a:spcAft>
        <a:buFont typeface="Arial" charset="0"/>
        <a:buChar char="–"/>
        <a:defRPr sz="2000" kern="1200">
          <a:solidFill>
            <a:schemeClr val="tx1">
              <a:lumMod val="50000"/>
            </a:schemeClr>
          </a:solidFill>
          <a:latin typeface="Calibri"/>
          <a:ea typeface="+mn-ea"/>
          <a:cs typeface="Calibri"/>
        </a:defRPr>
      </a:lvl2pPr>
      <a:lvl3pPr marL="1143000" indent="-228600" algn="l" defTabSz="457200" rtl="0" eaLnBrk="0" fontAlgn="base" hangingPunct="0">
        <a:spcBef>
          <a:spcPct val="20000"/>
        </a:spcBef>
        <a:spcAft>
          <a:spcPct val="0"/>
        </a:spcAft>
        <a:buFont typeface="Arial" charset="0"/>
        <a:buChar char="•"/>
        <a:defRPr kern="1200">
          <a:solidFill>
            <a:schemeClr val="tx1">
              <a:lumMod val="50000"/>
            </a:schemeClr>
          </a:solidFill>
          <a:latin typeface="Calibri"/>
          <a:ea typeface="+mn-ea"/>
          <a:cs typeface="Calibri"/>
        </a:defRPr>
      </a:lvl3pPr>
      <a:lvl4pPr marL="1600200" indent="-228600" algn="l" defTabSz="457200" rtl="0" eaLnBrk="0" fontAlgn="base" hangingPunct="0">
        <a:spcBef>
          <a:spcPct val="20000"/>
        </a:spcBef>
        <a:spcAft>
          <a:spcPct val="0"/>
        </a:spcAft>
        <a:buFont typeface="Arial" charset="0"/>
        <a:buChar char="–"/>
        <a:defRPr kern="1200">
          <a:solidFill>
            <a:schemeClr val="tx1">
              <a:lumMod val="50000"/>
            </a:schemeClr>
          </a:solidFill>
          <a:latin typeface="Calibri"/>
          <a:ea typeface="+mn-ea"/>
          <a:cs typeface="Calibri"/>
        </a:defRPr>
      </a:lvl4pPr>
      <a:lvl5pPr marL="2057400" indent="-228600" algn="l" defTabSz="457200" rtl="0" eaLnBrk="0" fontAlgn="base" hangingPunct="0">
        <a:spcBef>
          <a:spcPct val="20000"/>
        </a:spcBef>
        <a:spcAft>
          <a:spcPct val="0"/>
        </a:spcAft>
        <a:buFont typeface="Arial" charset="0"/>
        <a:buChar char="»"/>
        <a:defRPr kern="1200">
          <a:solidFill>
            <a:schemeClr val="tx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jpeg"/><Relationship Id="rId18" Type="http://schemas.openxmlformats.org/officeDocument/2006/relationships/image" Target="../media/image66.jpeg"/><Relationship Id="rId3" Type="http://schemas.openxmlformats.org/officeDocument/2006/relationships/hyperlink" Target="http://www.energy.gov/betterplants" TargetMode="External"/><Relationship Id="rId7" Type="http://schemas.openxmlformats.org/officeDocument/2006/relationships/image" Target="../media/image55.jpg"/><Relationship Id="rId12" Type="http://schemas.openxmlformats.org/officeDocument/2006/relationships/image" Target="../media/image60.png"/><Relationship Id="rId17" Type="http://schemas.openxmlformats.org/officeDocument/2006/relationships/image" Target="../media/image65.jpg"/><Relationship Id="rId2" Type="http://schemas.openxmlformats.org/officeDocument/2006/relationships/notesSlide" Target="../notesSlides/notesSlide10.xml"/><Relationship Id="rId16" Type="http://schemas.openxmlformats.org/officeDocument/2006/relationships/image" Target="../media/image64.png"/><Relationship Id="rId20" Type="http://schemas.openxmlformats.org/officeDocument/2006/relationships/image" Target="../media/image68.jp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emf"/><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jpe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jpeg"/><Relationship Id="rId14"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71.jpeg"/><Relationship Id="rId7" Type="http://schemas.openxmlformats.org/officeDocument/2006/relationships/image" Target="../media/image74.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73.jpeg"/><Relationship Id="rId5" Type="http://schemas.openxmlformats.org/officeDocument/2006/relationships/image" Target="../media/image72.png"/><Relationship Id="rId10" Type="http://schemas.openxmlformats.org/officeDocument/2006/relationships/image" Target="../media/image76.png"/><Relationship Id="rId4" Type="http://schemas.openxmlformats.org/officeDocument/2006/relationships/image" Target="../media/image52.png"/><Relationship Id="rId9" Type="http://schemas.openxmlformats.org/officeDocument/2006/relationships/image" Target="../media/image75.png"/></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info.ornl.gov/sites/publications/Files/Pub52953.pdf" TargetMode="External"/><Relationship Id="rId7"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hyperlink" Target="http://www1.eere.energy.gov/manufacturing/distributedenergy/chp_databas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www.energy.gov/CH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mailto:alice.dasek@ee.doe.gov"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energy.gov/sites/prod/files/2014/07/f17/Water%20Energy%20Nexus%20Full%20Report%20July%202014.pdf"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42.gif"/><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45.gif"/><Relationship Id="rId5" Type="http://schemas.openxmlformats.org/officeDocument/2006/relationships/image" Target="../media/image44.gif"/><Relationship Id="rId4" Type="http://schemas.openxmlformats.org/officeDocument/2006/relationships/image" Target="../media/image43.gif"/></Relationships>
</file>

<file path=ppt/slides/_rels/slide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microsoft.com/office/2007/relationships/hdphoto" Target="../media/hdphoto2.wdp"/><Relationship Id="rId11" Type="http://schemas.microsoft.com/office/2007/relationships/hdphoto" Target="../media/hdphoto3.wdp"/><Relationship Id="rId5" Type="http://schemas.openxmlformats.org/officeDocument/2006/relationships/image" Target="../media/image47.png"/><Relationship Id="rId10" Type="http://schemas.openxmlformats.org/officeDocument/2006/relationships/image" Target="../media/image51.png"/><Relationship Id="rId4" Type="http://schemas.microsoft.com/office/2007/relationships/hdphoto" Target="../media/hdphoto1.wdp"/><Relationship Id="rId9"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720" y="3581400"/>
            <a:ext cx="5417820" cy="1219200"/>
          </a:xfrm>
        </p:spPr>
        <p:txBody>
          <a:bodyPr/>
          <a:lstStyle/>
          <a:p>
            <a:pPr algn="ctr">
              <a:spcBef>
                <a:spcPts val="0"/>
              </a:spcBef>
            </a:pPr>
            <a:r>
              <a:rPr lang="en-US" sz="3600" b="1" dirty="0"/>
              <a:t>Partnering with DOE on</a:t>
            </a:r>
          </a:p>
          <a:p>
            <a:pPr algn="ctr">
              <a:spcBef>
                <a:spcPts val="0"/>
              </a:spcBef>
            </a:pPr>
            <a:r>
              <a:rPr lang="en-US" sz="3600" b="1" dirty="0"/>
              <a:t>the Water-Energy Nexus</a:t>
            </a:r>
          </a:p>
        </p:txBody>
      </p:sp>
      <p:sp>
        <p:nvSpPr>
          <p:cNvPr id="3" name="Text Placeholder 2"/>
          <p:cNvSpPr>
            <a:spLocks noGrp="1"/>
          </p:cNvSpPr>
          <p:nvPr>
            <p:ph type="body" sz="quarter" idx="11"/>
          </p:nvPr>
        </p:nvSpPr>
        <p:spPr>
          <a:xfrm>
            <a:off x="5722883" y="5762024"/>
            <a:ext cx="3124200" cy="808630"/>
          </a:xfrm>
        </p:spPr>
        <p:txBody>
          <a:bodyPr/>
          <a:lstStyle/>
          <a:p>
            <a:pPr algn="ctr"/>
            <a:r>
              <a:rPr lang="en-US" dirty="0">
                <a:solidFill>
                  <a:schemeClr val="bg1"/>
                </a:solidFill>
              </a:rPr>
              <a:t>Miami, FL</a:t>
            </a:r>
          </a:p>
          <a:p>
            <a:pPr algn="ctr"/>
            <a:r>
              <a:rPr lang="en-US" dirty="0">
                <a:solidFill>
                  <a:schemeClr val="bg1"/>
                </a:solidFill>
              </a:rPr>
              <a:t>August 18, 2016</a:t>
            </a:r>
          </a:p>
        </p:txBody>
      </p:sp>
      <p:sp>
        <p:nvSpPr>
          <p:cNvPr id="4" name="Text Placeholder 3"/>
          <p:cNvSpPr>
            <a:spLocks noGrp="1"/>
          </p:cNvSpPr>
          <p:nvPr>
            <p:ph type="body" sz="quarter" idx="12"/>
          </p:nvPr>
        </p:nvSpPr>
        <p:spPr>
          <a:xfrm>
            <a:off x="5638800" y="3633538"/>
            <a:ext cx="3200400" cy="1905000"/>
          </a:xfrm>
        </p:spPr>
        <p:txBody>
          <a:bodyPr/>
          <a:lstStyle/>
          <a:p>
            <a:pPr algn="ctr"/>
            <a:r>
              <a:rPr lang="en-US" dirty="0"/>
              <a:t>Resilient Utility Coalition</a:t>
            </a:r>
          </a:p>
          <a:p>
            <a:pPr algn="ctr"/>
            <a:r>
              <a:rPr lang="en-US" dirty="0">
                <a:solidFill>
                  <a:schemeClr val="tx1">
                    <a:lumMod val="50000"/>
                  </a:schemeClr>
                </a:solidFill>
              </a:rPr>
              <a:t>Visioning Workshop</a:t>
            </a:r>
          </a:p>
          <a:p>
            <a:pPr algn="ctr"/>
            <a:endParaRPr lang="en-US" dirty="0">
              <a:solidFill>
                <a:schemeClr val="tx1">
                  <a:lumMod val="50000"/>
                </a:schemeClr>
              </a:solidFill>
            </a:endParaRPr>
          </a:p>
        </p:txBody>
      </p:sp>
      <p:sp>
        <p:nvSpPr>
          <p:cNvPr id="5" name="TextBox 4"/>
          <p:cNvSpPr txBox="1"/>
          <p:nvPr/>
        </p:nvSpPr>
        <p:spPr>
          <a:xfrm>
            <a:off x="228600" y="5715000"/>
            <a:ext cx="5029200" cy="871696"/>
          </a:xfrm>
          <a:prstGeom prst="rect">
            <a:avLst/>
          </a:prstGeom>
        </p:spPr>
        <p:txBody>
          <a:bodyPr vert="horz" wrap="square" lIns="91440" tIns="45720" rIns="91440" bIns="45720" rtlCol="0">
            <a:normAutofit lnSpcReduction="10000"/>
          </a:bodyPr>
          <a:lstStyle/>
          <a:p>
            <a:pPr algn="ctr" defTabSz="457200">
              <a:lnSpc>
                <a:spcPct val="110000"/>
              </a:lnSpc>
              <a:buFont typeface="Arial"/>
              <a:buNone/>
            </a:pPr>
            <a:r>
              <a:rPr lang="en-US" sz="2400" b="1" dirty="0">
                <a:solidFill>
                  <a:srgbClr val="000000"/>
                </a:solidFill>
                <a:cs typeface="Arial Narrow"/>
              </a:rPr>
              <a:t>Alice G. Dasek</a:t>
            </a:r>
          </a:p>
          <a:p>
            <a:pPr algn="ctr" defTabSz="457200">
              <a:lnSpc>
                <a:spcPct val="110000"/>
              </a:lnSpc>
              <a:buFont typeface="Arial"/>
              <a:buNone/>
            </a:pPr>
            <a:r>
              <a:rPr lang="en-US" sz="2400" b="1" dirty="0">
                <a:solidFill>
                  <a:srgbClr val="000000"/>
                </a:solidFill>
                <a:cs typeface="Arial Narrow"/>
              </a:rPr>
              <a:t>U.S. Department of Energy</a:t>
            </a:r>
          </a:p>
          <a:p>
            <a:pPr algn="ctr" defTabSz="457200">
              <a:spcBef>
                <a:spcPct val="20000"/>
              </a:spcBef>
              <a:buFont typeface="Arial"/>
              <a:buNone/>
            </a:pPr>
            <a:endParaRPr lang="en-US" sz="2000" b="1" dirty="0">
              <a:solidFill>
                <a:srgbClr val="000000"/>
              </a:solidFill>
              <a:cs typeface="Arial Narrow"/>
            </a:endParaRPr>
          </a:p>
        </p:txBody>
      </p:sp>
    </p:spTree>
    <p:extLst>
      <p:ext uri="{BB962C8B-B14F-4D97-AF65-F5344CB8AC3E}">
        <p14:creationId xmlns:p14="http://schemas.microsoft.com/office/powerpoint/2010/main" val="540251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28600" y="2"/>
            <a:ext cx="8229600" cy="8360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100" b="1" kern="1200">
                <a:solidFill>
                  <a:schemeClr val="tx1"/>
                </a:solidFill>
                <a:latin typeface="Arial"/>
                <a:ea typeface="+mj-ea"/>
                <a:cs typeface="Arial"/>
              </a:defRPr>
            </a:lvl1pPr>
          </a:lstStyle>
          <a:p>
            <a:r>
              <a:rPr lang="en-US" sz="2800" dirty="0">
                <a:solidFill>
                  <a:srgbClr val="002060"/>
                </a:solidFill>
                <a:latin typeface="Arial" charset="0"/>
                <a:cs typeface="Arial" charset="0"/>
              </a:rPr>
              <a:t>Better Plants – Water Utilities</a:t>
            </a:r>
          </a:p>
        </p:txBody>
      </p:sp>
      <p:sp>
        <p:nvSpPr>
          <p:cNvPr id="4" name="Content Placeholder 2"/>
          <p:cNvSpPr txBox="1">
            <a:spLocks/>
          </p:cNvSpPr>
          <p:nvPr/>
        </p:nvSpPr>
        <p:spPr>
          <a:xfrm>
            <a:off x="152400" y="735110"/>
            <a:ext cx="5410200" cy="612289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a:spcBef>
                <a:spcPts val="600"/>
              </a:spcBef>
              <a:spcAft>
                <a:spcPts val="300"/>
              </a:spcAft>
              <a:tabLst>
                <a:tab pos="228600" algn="l"/>
              </a:tabLst>
            </a:pPr>
            <a:r>
              <a:rPr lang="en-US" sz="2600" dirty="0">
                <a:solidFill>
                  <a:srgbClr val="000000"/>
                </a:solidFill>
              </a:rPr>
              <a:t>Industrial arm of the Better Buildings Initiative</a:t>
            </a:r>
          </a:p>
          <a:p>
            <a:pPr marL="228600" indent="-228600">
              <a:spcBef>
                <a:spcPts val="600"/>
              </a:spcBef>
              <a:spcAft>
                <a:spcPts val="300"/>
              </a:spcAft>
              <a:tabLst>
                <a:tab pos="228600" algn="l"/>
              </a:tabLst>
            </a:pPr>
            <a:endParaRPr lang="en-US" sz="1000" dirty="0">
              <a:solidFill>
                <a:srgbClr val="000000"/>
              </a:solidFill>
            </a:endParaRPr>
          </a:p>
          <a:p>
            <a:pPr marL="228600" indent="-228600">
              <a:spcBef>
                <a:spcPts val="600"/>
              </a:spcBef>
              <a:spcAft>
                <a:spcPts val="300"/>
              </a:spcAft>
              <a:tabLst>
                <a:tab pos="228600" algn="l"/>
              </a:tabLst>
            </a:pPr>
            <a:r>
              <a:rPr lang="en-US" sz="2600" dirty="0">
                <a:solidFill>
                  <a:srgbClr val="000000"/>
                </a:solidFill>
              </a:rPr>
              <a:t>19 utilities have joined, 6 in the Challenge</a:t>
            </a:r>
          </a:p>
          <a:p>
            <a:pPr marL="228600" indent="-228600">
              <a:spcBef>
                <a:spcPts val="600"/>
              </a:spcBef>
              <a:spcAft>
                <a:spcPts val="300"/>
              </a:spcAft>
              <a:tabLst>
                <a:tab pos="228600" algn="l"/>
              </a:tabLst>
            </a:pPr>
            <a:endParaRPr lang="en-US" sz="1000" dirty="0">
              <a:solidFill>
                <a:srgbClr val="000000"/>
              </a:solidFill>
            </a:endParaRPr>
          </a:p>
          <a:p>
            <a:pPr marL="228600" indent="-228600">
              <a:spcBef>
                <a:spcPts val="600"/>
              </a:spcBef>
              <a:spcAft>
                <a:spcPts val="300"/>
              </a:spcAft>
              <a:tabLst>
                <a:tab pos="228600" algn="l"/>
              </a:tabLst>
            </a:pPr>
            <a:r>
              <a:rPr lang="en-US" sz="2600" dirty="0">
                <a:solidFill>
                  <a:srgbClr val="000000"/>
                </a:solidFill>
              </a:rPr>
              <a:t>Organizations set long-term efficiency goals</a:t>
            </a:r>
          </a:p>
          <a:p>
            <a:pPr marL="228600" indent="-228600">
              <a:spcBef>
                <a:spcPts val="600"/>
              </a:spcBef>
              <a:spcAft>
                <a:spcPts val="300"/>
              </a:spcAft>
              <a:tabLst>
                <a:tab pos="228600" algn="l"/>
              </a:tabLst>
            </a:pPr>
            <a:endParaRPr lang="en-US" sz="1000" dirty="0">
              <a:solidFill>
                <a:srgbClr val="000000"/>
              </a:solidFill>
            </a:endParaRPr>
          </a:p>
          <a:p>
            <a:pPr marL="228600" indent="-228600">
              <a:spcBef>
                <a:spcPts val="600"/>
              </a:spcBef>
              <a:spcAft>
                <a:spcPts val="300"/>
              </a:spcAft>
              <a:tabLst>
                <a:tab pos="228600" algn="l"/>
              </a:tabLst>
            </a:pPr>
            <a:r>
              <a:rPr lang="en-US" sz="2600" dirty="0">
                <a:solidFill>
                  <a:srgbClr val="000000"/>
                </a:solidFill>
              </a:rPr>
              <a:t>Receive technical assistance and national recognition</a:t>
            </a:r>
          </a:p>
          <a:p>
            <a:pPr marL="228600" indent="-228600">
              <a:spcBef>
                <a:spcPts val="600"/>
              </a:spcBef>
              <a:tabLst>
                <a:tab pos="228600" algn="l"/>
              </a:tabLst>
            </a:pPr>
            <a:endParaRPr lang="en-US" sz="1000" dirty="0">
              <a:solidFill>
                <a:srgbClr val="000000"/>
              </a:solidFill>
            </a:endParaRPr>
          </a:p>
          <a:p>
            <a:pPr marL="228600" indent="-228600">
              <a:spcBef>
                <a:spcPts val="600"/>
              </a:spcBef>
              <a:tabLst>
                <a:tab pos="228600" algn="l"/>
              </a:tabLst>
            </a:pPr>
            <a:r>
              <a:rPr lang="en-US" sz="2600" dirty="0">
                <a:solidFill>
                  <a:srgbClr val="000000"/>
                </a:solidFill>
              </a:rPr>
              <a:t>Quarterly webinars to share solutions</a:t>
            </a:r>
          </a:p>
          <a:p>
            <a:pPr marL="628650" lvl="1" indent="-228600">
              <a:spcBef>
                <a:spcPts val="600"/>
              </a:spcBef>
              <a:spcAft>
                <a:spcPts val="300"/>
              </a:spcAft>
              <a:tabLst>
                <a:tab pos="228600" algn="l"/>
              </a:tabLst>
            </a:pPr>
            <a:r>
              <a:rPr lang="en-US" sz="2600" dirty="0">
                <a:hlinkClick r:id="rId3"/>
              </a:rPr>
              <a:t>energy.gov/betterplants</a:t>
            </a:r>
            <a:endParaRPr lang="en-US" sz="2600" dirty="0"/>
          </a:p>
        </p:txBody>
      </p:sp>
      <p:grpSp>
        <p:nvGrpSpPr>
          <p:cNvPr id="7" name="Group 6"/>
          <p:cNvGrpSpPr/>
          <p:nvPr/>
        </p:nvGrpSpPr>
        <p:grpSpPr>
          <a:xfrm>
            <a:off x="5559623" y="1611237"/>
            <a:ext cx="3326937" cy="4651508"/>
            <a:chOff x="4958236" y="1380968"/>
            <a:chExt cx="3919221" cy="5468660"/>
          </a:xfrm>
        </p:grpSpPr>
        <p:pic>
          <p:nvPicPr>
            <p:cNvPr id="8" name="Picture 7"/>
            <p:cNvPicPr>
              <a:picLocks noChangeAspect="1"/>
            </p:cNvPicPr>
            <p:nvPr/>
          </p:nvPicPr>
          <p:blipFill>
            <a:blip r:embed="rId4"/>
            <a:stretch>
              <a:fillRect/>
            </a:stretch>
          </p:blipFill>
          <p:spPr>
            <a:xfrm>
              <a:off x="5243087" y="2642438"/>
              <a:ext cx="2136767" cy="622359"/>
            </a:xfrm>
            <a:prstGeom prst="rect">
              <a:avLst/>
            </a:prstGeom>
          </p:spPr>
        </p:pic>
        <p:pic>
          <p:nvPicPr>
            <p:cNvPr id="9" name="Picture 8" descr="https://www.bidsync.com/static/logo_img/Delta%20Diablo_988205.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11471" y="1380968"/>
              <a:ext cx="1091822" cy="972474"/>
            </a:xfrm>
            <a:prstGeom prst="rect">
              <a:avLst/>
            </a:prstGeom>
            <a:noFill/>
            <a:ln>
              <a:noFill/>
            </a:ln>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2531" y="1457268"/>
              <a:ext cx="846165" cy="85221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3781" y="1405763"/>
              <a:ext cx="1090583" cy="947679"/>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62958" y="2532815"/>
              <a:ext cx="1314499" cy="664676"/>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87611" y="3501770"/>
              <a:ext cx="1290120" cy="834546"/>
            </a:xfrm>
            <a:prstGeom prst="rect">
              <a:avLst/>
            </a:prstGeom>
          </p:spPr>
        </p:pic>
        <p:pic>
          <p:nvPicPr>
            <p:cNvPr id="14" name="Picture 13" descr="http://ci.victorville.ca.us/uploadedImages/NewsEvents/NewsStories/12_Stories/VVWRA%20logo.JP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04226" y="5447429"/>
              <a:ext cx="717440" cy="714476"/>
            </a:xfrm>
            <a:prstGeom prst="rect">
              <a:avLst/>
            </a:prstGeom>
            <a:noFill/>
            <a:ln>
              <a:noFill/>
            </a:ln>
          </p:spPr>
        </p:pic>
        <p:pic>
          <p:nvPicPr>
            <p:cNvPr id="15"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8297" y="4434167"/>
              <a:ext cx="1680367" cy="662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96630" y="4487425"/>
              <a:ext cx="1490574" cy="80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descr="image00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58236" y="5399380"/>
              <a:ext cx="1143157" cy="695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14"/>
            <a:stretch>
              <a:fillRect/>
            </a:stretch>
          </p:blipFill>
          <p:spPr>
            <a:xfrm>
              <a:off x="7092790" y="6406794"/>
              <a:ext cx="1571624" cy="442834"/>
            </a:xfrm>
            <a:prstGeom prst="rect">
              <a:avLst/>
            </a:prstGeom>
            <a:ln w="28575">
              <a:solidFill>
                <a:srgbClr val="0E0F10"/>
              </a:solidFill>
            </a:ln>
          </p:spPr>
        </p:pic>
        <p:pic>
          <p:nvPicPr>
            <p:cNvPr id="19" name="Picture 18"/>
            <p:cNvPicPr>
              <a:picLocks noChangeAspect="1"/>
            </p:cNvPicPr>
            <p:nvPr/>
          </p:nvPicPr>
          <p:blipFill>
            <a:blip r:embed="rId15"/>
            <a:stretch>
              <a:fillRect/>
            </a:stretch>
          </p:blipFill>
          <p:spPr>
            <a:xfrm>
              <a:off x="5172496" y="3644976"/>
              <a:ext cx="2342857" cy="552381"/>
            </a:xfrm>
            <a:prstGeom prst="rect">
              <a:avLst/>
            </a:prstGeom>
          </p:spPr>
        </p:pic>
      </p:grpSp>
      <p:pic>
        <p:nvPicPr>
          <p:cNvPr id="20" name="Picture 1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20080" y="827495"/>
            <a:ext cx="739651" cy="696505"/>
          </a:xfrm>
          <a:prstGeom prst="rect">
            <a:avLst/>
          </a:prstGeom>
        </p:spPr>
      </p:pic>
      <p:sp>
        <p:nvSpPr>
          <p:cNvPr id="21" name="AutoShape 2" descr="Image result for www.mwra.com"/>
          <p:cNvSpPr>
            <a:spLocks noChangeAspect="1" noChangeArrowheads="1"/>
          </p:cNvSpPr>
          <p:nvPr/>
        </p:nvSpPr>
        <p:spPr bwMode="auto">
          <a:xfrm>
            <a:off x="225647" y="-74390"/>
            <a:ext cx="234727" cy="23472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2" name="Picture 2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768462" y="762000"/>
            <a:ext cx="784738" cy="760024"/>
          </a:xfrm>
          <a:prstGeom prst="rect">
            <a:avLst/>
          </a:prstGeom>
        </p:spPr>
      </p:pic>
      <p:pic>
        <p:nvPicPr>
          <p:cNvPr id="1026" name="Picture 2" descr="Image result for orange water and sewer authority nc"/>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768152" y="762000"/>
            <a:ext cx="888925" cy="7708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934199" y="4778097"/>
            <a:ext cx="930587" cy="923794"/>
          </a:xfrm>
          <a:prstGeom prst="rect">
            <a:avLst/>
          </a:prstGeom>
        </p:spPr>
      </p:pic>
      <p:pic>
        <p:nvPicPr>
          <p:cNvPr id="23" name="Picture 2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04243" y="5824595"/>
            <a:ext cx="1051560" cy="876300"/>
          </a:xfrm>
          <a:prstGeom prst="rect">
            <a:avLst/>
          </a:prstGeom>
        </p:spPr>
      </p:pic>
    </p:spTree>
    <p:extLst>
      <p:ext uri="{BB962C8B-B14F-4D97-AF65-F5344CB8AC3E}">
        <p14:creationId xmlns:p14="http://schemas.microsoft.com/office/powerpoint/2010/main" val="1471987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8600" y="2"/>
            <a:ext cx="8229600" cy="8360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100" b="1" kern="1200">
                <a:solidFill>
                  <a:schemeClr val="tx1"/>
                </a:solidFill>
                <a:latin typeface="Arial"/>
                <a:ea typeface="+mj-ea"/>
                <a:cs typeface="Arial"/>
              </a:defRPr>
            </a:lvl1pPr>
          </a:lstStyle>
          <a:p>
            <a:r>
              <a:rPr lang="en-US" sz="2800" dirty="0">
                <a:solidFill>
                  <a:srgbClr val="002060"/>
                </a:solidFill>
                <a:latin typeface="Arial" charset="0"/>
                <a:cs typeface="Arial" charset="0"/>
              </a:rPr>
              <a:t>Better Plants – Partner Benefits</a:t>
            </a:r>
          </a:p>
        </p:txBody>
      </p:sp>
      <p:sp>
        <p:nvSpPr>
          <p:cNvPr id="5" name="Rectangle 4"/>
          <p:cNvSpPr/>
          <p:nvPr/>
        </p:nvSpPr>
        <p:spPr>
          <a:xfrm>
            <a:off x="319087" y="4359729"/>
            <a:ext cx="8505824" cy="1736271"/>
          </a:xfrm>
          <a:prstGeom prst="rect">
            <a:avLst/>
          </a:prstGeom>
          <a:solidFill>
            <a:schemeClr val="bg2">
              <a:lumMod val="20000"/>
              <a:lumOff val="80000"/>
            </a:schemeClr>
          </a:solid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76200" y="1227653"/>
            <a:ext cx="4724400" cy="2277547"/>
          </a:xfrm>
          <a:prstGeom prst="rect">
            <a:avLst/>
          </a:prstGeom>
          <a:noFill/>
        </p:spPr>
        <p:txBody>
          <a:bodyPr wrap="square" rtlCol="0">
            <a:spAutoFit/>
          </a:bodyPr>
          <a:lstStyle/>
          <a:p>
            <a:pPr marL="457200" indent="-457200">
              <a:spcBef>
                <a:spcPts val="1200"/>
              </a:spcBef>
              <a:spcAft>
                <a:spcPts val="600"/>
              </a:spcAft>
              <a:buFont typeface="Arial" panose="020B0604020202020204" pitchFamily="34" charset="0"/>
              <a:buChar char="•"/>
            </a:pPr>
            <a:r>
              <a:rPr lang="en-US" sz="2800" dirty="0">
                <a:solidFill>
                  <a:srgbClr val="000000"/>
                </a:solidFill>
                <a:latin typeface="Arial" panose="020B0604020202020204" pitchFamily="34" charset="0"/>
                <a:cs typeface="Arial" panose="020B0604020202020204" pitchFamily="34" charset="0"/>
              </a:rPr>
              <a:t>Technical Assistance</a:t>
            </a:r>
          </a:p>
          <a:p>
            <a:pPr marL="457200" indent="-457200">
              <a:spcBef>
                <a:spcPts val="1200"/>
              </a:spcBef>
              <a:spcAft>
                <a:spcPts val="600"/>
              </a:spcAft>
              <a:buFont typeface="Arial" panose="020B0604020202020204" pitchFamily="34" charset="0"/>
              <a:buChar char="•"/>
            </a:pPr>
            <a:r>
              <a:rPr lang="en-US" sz="2800" dirty="0">
                <a:solidFill>
                  <a:srgbClr val="000000"/>
                </a:solidFill>
                <a:latin typeface="Arial" panose="020B0604020202020204" pitchFamily="34" charset="0"/>
                <a:cs typeface="Arial" panose="020B0604020202020204" pitchFamily="34" charset="0"/>
              </a:rPr>
              <a:t>Peer Networking Opportunities</a:t>
            </a:r>
          </a:p>
          <a:p>
            <a:pPr marL="457200" indent="-457200">
              <a:spcBef>
                <a:spcPts val="1200"/>
              </a:spcBef>
              <a:spcAft>
                <a:spcPts val="600"/>
              </a:spcAft>
              <a:buFont typeface="Arial" panose="020B0604020202020204" pitchFamily="34" charset="0"/>
              <a:buChar char="•"/>
            </a:pPr>
            <a:r>
              <a:rPr lang="en-US" sz="2800" dirty="0">
                <a:solidFill>
                  <a:srgbClr val="000000"/>
                </a:solidFill>
                <a:latin typeface="Arial" panose="020B0604020202020204" pitchFamily="34" charset="0"/>
                <a:cs typeface="Arial" panose="020B0604020202020204" pitchFamily="34" charset="0"/>
              </a:rPr>
              <a:t>National Recognition</a:t>
            </a:r>
          </a:p>
        </p:txBody>
      </p:sp>
      <p:sp>
        <p:nvSpPr>
          <p:cNvPr id="7" name="TextBox 6"/>
          <p:cNvSpPr txBox="1"/>
          <p:nvPr/>
        </p:nvSpPr>
        <p:spPr>
          <a:xfrm>
            <a:off x="323851" y="4463143"/>
            <a:ext cx="8505824" cy="1384995"/>
          </a:xfrm>
          <a:prstGeom prst="rect">
            <a:avLst/>
          </a:prstGeom>
          <a:noFill/>
        </p:spPr>
        <p:txBody>
          <a:bodyPr wrap="square" rtlCol="0">
            <a:spAutoFit/>
          </a:bodyPr>
          <a:lstStyle/>
          <a:p>
            <a:pPr algn="ctr"/>
            <a:r>
              <a:rPr lang="en-US" sz="2800" b="1" dirty="0">
                <a:solidFill>
                  <a:srgbClr val="000000"/>
                </a:solidFill>
                <a:latin typeface="Arial" panose="020B0604020202020204" pitchFamily="34" charset="0"/>
                <a:cs typeface="Arial" panose="020B0604020202020204" pitchFamily="34" charset="0"/>
              </a:rPr>
              <a:t>DOE will assign an expert Technical Account Manager, who will help you navigate the program and tap into our energy-saving resources</a:t>
            </a:r>
          </a:p>
        </p:txBody>
      </p:sp>
      <p:pic>
        <p:nvPicPr>
          <p:cNvPr id="8" name="Picture 7"/>
          <p:cNvPicPr>
            <a:picLocks noChangeAspect="1"/>
          </p:cNvPicPr>
          <p:nvPr/>
        </p:nvPicPr>
        <p:blipFill>
          <a:blip r:embed="rId3"/>
          <a:stretch>
            <a:fillRect/>
          </a:stretch>
        </p:blipFill>
        <p:spPr>
          <a:xfrm>
            <a:off x="4800600" y="1090476"/>
            <a:ext cx="3886200" cy="2567124"/>
          </a:xfrm>
          <a:prstGeom prst="rect">
            <a:avLst/>
          </a:prstGeom>
        </p:spPr>
      </p:pic>
      <p:sp>
        <p:nvSpPr>
          <p:cNvPr id="9" name="TextBox 8"/>
          <p:cNvSpPr txBox="1"/>
          <p:nvPr/>
        </p:nvSpPr>
        <p:spPr>
          <a:xfrm>
            <a:off x="4800600" y="3733800"/>
            <a:ext cx="3944798" cy="307777"/>
          </a:xfrm>
          <a:prstGeom prst="rect">
            <a:avLst/>
          </a:prstGeom>
          <a:noFill/>
        </p:spPr>
        <p:txBody>
          <a:bodyPr wrap="square" rtlCol="0">
            <a:spAutoFit/>
          </a:bodyPr>
          <a:lstStyle/>
          <a:p>
            <a:r>
              <a:rPr lang="en-US" sz="1400" dirty="0">
                <a:solidFill>
                  <a:srgbClr val="000000"/>
                </a:solidFill>
                <a:latin typeface="Arial" panose="020B0604020202020204" pitchFamily="34" charset="0"/>
                <a:cs typeface="Arial" panose="020B0604020202020204" pitchFamily="34" charset="0"/>
              </a:rPr>
              <a:t>DOE official poses with Volvo NRV employees</a:t>
            </a:r>
          </a:p>
        </p:txBody>
      </p:sp>
    </p:spTree>
    <p:extLst>
      <p:ext uri="{BB962C8B-B14F-4D97-AF65-F5344CB8AC3E}">
        <p14:creationId xmlns:p14="http://schemas.microsoft.com/office/powerpoint/2010/main" val="3916152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28600" y="2"/>
            <a:ext cx="8229600" cy="8360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100" b="1" kern="1200">
                <a:solidFill>
                  <a:schemeClr val="tx1"/>
                </a:solidFill>
                <a:latin typeface="Arial"/>
                <a:ea typeface="+mj-ea"/>
                <a:cs typeface="Arial"/>
              </a:defRPr>
            </a:lvl1pPr>
          </a:lstStyle>
          <a:p>
            <a:r>
              <a:rPr lang="en-US" sz="2800" dirty="0">
                <a:solidFill>
                  <a:srgbClr val="002060"/>
                </a:solidFill>
                <a:latin typeface="Arial" charset="0"/>
                <a:cs typeface="Arial" charset="0"/>
              </a:rPr>
              <a:t>Better Plants – In-Plant Training</a:t>
            </a:r>
          </a:p>
        </p:txBody>
      </p:sp>
      <p:sp>
        <p:nvSpPr>
          <p:cNvPr id="5" name="Content Placeholder 1"/>
          <p:cNvSpPr>
            <a:spLocks noGrp="1"/>
          </p:cNvSpPr>
          <p:nvPr>
            <p:ph idx="4294967295"/>
          </p:nvPr>
        </p:nvSpPr>
        <p:spPr>
          <a:xfrm>
            <a:off x="40944" y="1255051"/>
            <a:ext cx="4235212" cy="4648200"/>
          </a:xfrm>
        </p:spPr>
        <p:txBody>
          <a:bodyPr>
            <a:noAutofit/>
          </a:bodyPr>
          <a:lstStyle/>
          <a:p>
            <a:pPr>
              <a:spcBef>
                <a:spcPts val="1200"/>
              </a:spcBef>
            </a:pPr>
            <a:r>
              <a:rPr lang="en-US" sz="2800" dirty="0">
                <a:solidFill>
                  <a:srgbClr val="000000"/>
                </a:solidFill>
                <a:latin typeface="Arial" panose="020B0604020202020204" pitchFamily="34" charset="0"/>
                <a:cs typeface="Arial" panose="020B0604020202020204" pitchFamily="34" charset="0"/>
              </a:rPr>
              <a:t>Teach participants steps and tools for implementing projects</a:t>
            </a:r>
          </a:p>
          <a:p>
            <a:pPr>
              <a:spcBef>
                <a:spcPts val="1200"/>
              </a:spcBef>
            </a:pPr>
            <a:endParaRPr lang="en-US" sz="2800" dirty="0">
              <a:solidFill>
                <a:srgbClr val="000000"/>
              </a:solidFill>
              <a:latin typeface="Arial" panose="020B0604020202020204" pitchFamily="34" charset="0"/>
              <a:cs typeface="Arial" panose="020B0604020202020204" pitchFamily="34" charset="0"/>
            </a:endParaRPr>
          </a:p>
          <a:p>
            <a:pPr>
              <a:spcBef>
                <a:spcPts val="1200"/>
              </a:spcBef>
            </a:pPr>
            <a:r>
              <a:rPr lang="en-US" sz="2800" dirty="0">
                <a:solidFill>
                  <a:srgbClr val="000000"/>
                </a:solidFill>
                <a:latin typeface="Arial" panose="020B0604020202020204" pitchFamily="34" charset="0"/>
                <a:cs typeface="Arial" panose="020B0604020202020204" pitchFamily="34" charset="0"/>
              </a:rPr>
              <a:t>Are available for the entire supply chain</a:t>
            </a:r>
          </a:p>
          <a:p>
            <a:pPr>
              <a:spcBef>
                <a:spcPts val="1200"/>
              </a:spcBef>
            </a:pPr>
            <a:endParaRPr lang="en-US" sz="2800" dirty="0">
              <a:solidFill>
                <a:srgbClr val="000000"/>
              </a:solidFill>
              <a:latin typeface="Arial" panose="020B0604020202020204" pitchFamily="34" charset="0"/>
              <a:cs typeface="Arial" panose="020B0604020202020204" pitchFamily="34" charset="0"/>
            </a:endParaRPr>
          </a:p>
          <a:p>
            <a:pPr>
              <a:spcBef>
                <a:spcPts val="1200"/>
              </a:spcBef>
            </a:pPr>
            <a:r>
              <a:rPr lang="en-US" sz="2800" dirty="0">
                <a:solidFill>
                  <a:srgbClr val="000000"/>
                </a:solidFill>
                <a:latin typeface="Arial" panose="020B0604020202020204" pitchFamily="34" charset="0"/>
                <a:cs typeface="Arial" panose="020B0604020202020204" pitchFamily="34" charset="0"/>
              </a:rPr>
              <a:t>Webinars available online</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3817"/>
          <a:stretch/>
        </p:blipFill>
        <p:spPr bwMode="auto">
          <a:xfrm>
            <a:off x="4295821" y="1327498"/>
            <a:ext cx="4728903" cy="3320702"/>
          </a:xfrm>
          <a:prstGeom prst="rect">
            <a:avLst/>
          </a:prstGeom>
          <a:ln>
            <a:noFill/>
          </a:ln>
          <a:extLst>
            <a:ext uri="{53640926-AAD7-44D8-BBD7-CCE9431645EC}">
              <a14:shadowObscured xmlns:a14="http://schemas.microsoft.com/office/drawing/2010/main"/>
            </a:ext>
          </a:extLst>
        </p:spPr>
      </p:pic>
      <p:sp>
        <p:nvSpPr>
          <p:cNvPr id="7" name="TextBox 6"/>
          <p:cNvSpPr txBox="1"/>
          <p:nvPr/>
        </p:nvSpPr>
        <p:spPr>
          <a:xfrm>
            <a:off x="4276156" y="4899317"/>
            <a:ext cx="4728903" cy="523220"/>
          </a:xfrm>
          <a:prstGeom prst="rect">
            <a:avLst/>
          </a:prstGeom>
          <a:noFill/>
        </p:spPr>
        <p:txBody>
          <a:bodyPr wrap="square" rtlCol="0">
            <a:spAutoFit/>
          </a:bodyPr>
          <a:lstStyle/>
          <a:p>
            <a:r>
              <a:rPr lang="en-US" sz="1400" dirty="0">
                <a:solidFill>
                  <a:srgbClr val="000000"/>
                </a:solidFill>
                <a:latin typeface="Arial" panose="020B0604020202020204" pitchFamily="34" charset="0"/>
                <a:cs typeface="Arial" panose="020B0604020202020204" pitchFamily="34" charset="0"/>
              </a:rPr>
              <a:t>Process heating INPLT at an ArcelorMittal plant in Nov. 2013. Photo courtesy ArcelorMittal and ORNL. </a:t>
            </a:r>
          </a:p>
        </p:txBody>
      </p:sp>
    </p:spTree>
    <p:extLst>
      <p:ext uri="{BB962C8B-B14F-4D97-AF65-F5344CB8AC3E}">
        <p14:creationId xmlns:p14="http://schemas.microsoft.com/office/powerpoint/2010/main" val="1689878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382000" cy="812725"/>
          </a:xfrm>
        </p:spPr>
        <p:txBody>
          <a:bodyPr>
            <a:normAutofit/>
          </a:bodyPr>
          <a:lstStyle/>
          <a:p>
            <a:r>
              <a:rPr lang="en-US" sz="2800" dirty="0">
                <a:solidFill>
                  <a:srgbClr val="002060"/>
                </a:solidFill>
                <a:cs typeface="Calibri" pitchFamily="34" charset="0"/>
              </a:rPr>
              <a:t>Superior Energy Performance (SEP)</a:t>
            </a:r>
            <a:endParaRPr lang="en-US" sz="2800" dirty="0"/>
          </a:p>
        </p:txBody>
      </p:sp>
      <p:sp>
        <p:nvSpPr>
          <p:cNvPr id="20" name="Rectangle 3"/>
          <p:cNvSpPr txBox="1">
            <a:spLocks noChangeArrowheads="1"/>
          </p:cNvSpPr>
          <p:nvPr/>
        </p:nvSpPr>
        <p:spPr>
          <a:xfrm>
            <a:off x="152400" y="812725"/>
            <a:ext cx="8839200" cy="2997879"/>
          </a:xfrm>
          <a:prstGeom prst="rect">
            <a:avLst/>
          </a:prstGeom>
        </p:spPr>
        <p:txBody>
          <a:bodyPr/>
          <a:lstStyle/>
          <a:p>
            <a:pPr marL="228600" indent="-228600" defTabSz="457200">
              <a:spcBef>
                <a:spcPts val="600"/>
              </a:spcBef>
              <a:buFont typeface="Arial" panose="020B0604020202020204" pitchFamily="34" charset="0"/>
              <a:buChar char="•"/>
              <a:defRPr/>
            </a:pPr>
            <a:r>
              <a:rPr lang="en-US" sz="2800" dirty="0">
                <a:solidFill>
                  <a:srgbClr val="000000"/>
                </a:solidFill>
                <a:latin typeface="Arial" panose="020B0604020202020204" pitchFamily="34" charset="0"/>
                <a:ea typeface="ＭＳ Ｐゴシック" pitchFamily="34" charset="-128"/>
                <a:cs typeface="Arial" panose="020B0604020202020204" pitchFamily="34" charset="0"/>
              </a:rPr>
              <a:t>Certification program</a:t>
            </a:r>
          </a:p>
          <a:p>
            <a:pPr marL="228600" indent="-228600" defTabSz="457200">
              <a:spcBef>
                <a:spcPts val="600"/>
              </a:spcBef>
              <a:buFont typeface="Arial" panose="020B0604020202020204" pitchFamily="34" charset="0"/>
              <a:buChar char="•"/>
              <a:defRPr/>
            </a:pPr>
            <a:endParaRPr lang="en-US" sz="1000" dirty="0">
              <a:solidFill>
                <a:srgbClr val="000000"/>
              </a:solidFill>
              <a:latin typeface="Arial" panose="020B0604020202020204" pitchFamily="34" charset="0"/>
              <a:ea typeface="ＭＳ Ｐゴシック" pitchFamily="34" charset="-128"/>
              <a:cs typeface="Arial" panose="020B0604020202020204" pitchFamily="34" charset="0"/>
            </a:endParaRPr>
          </a:p>
          <a:p>
            <a:pPr marL="228600" indent="-228600" defTabSz="457200">
              <a:spcBef>
                <a:spcPts val="600"/>
              </a:spcBef>
              <a:buFont typeface="Arial" panose="020B0604020202020204" pitchFamily="34" charset="0"/>
              <a:buChar char="•"/>
              <a:defRPr/>
            </a:pPr>
            <a:r>
              <a:rPr lang="en-US" sz="2800" dirty="0">
                <a:solidFill>
                  <a:srgbClr val="000000"/>
                </a:solidFill>
                <a:latin typeface="Arial" panose="020B0604020202020204" pitchFamily="34" charset="0"/>
                <a:ea typeface="ＭＳ Ｐゴシック" pitchFamily="34" charset="-128"/>
                <a:cs typeface="Arial" panose="020B0604020202020204" pitchFamily="34" charset="0"/>
              </a:rPr>
              <a:t>ISO 50001 energy management standard</a:t>
            </a:r>
          </a:p>
          <a:p>
            <a:pPr defTabSz="457200">
              <a:spcBef>
                <a:spcPts val="600"/>
              </a:spcBef>
              <a:defRPr/>
            </a:pPr>
            <a:endParaRPr lang="en-US" sz="1000" dirty="0">
              <a:solidFill>
                <a:srgbClr val="000000"/>
              </a:solidFill>
              <a:latin typeface="Arial" panose="020B0604020202020204" pitchFamily="34" charset="0"/>
              <a:ea typeface="ＭＳ Ｐゴシック" pitchFamily="34" charset="-128"/>
              <a:cs typeface="Arial" panose="020B0604020202020204" pitchFamily="34" charset="0"/>
            </a:endParaRPr>
          </a:p>
          <a:p>
            <a:pPr marL="228600" indent="-228600" defTabSz="457200">
              <a:spcBef>
                <a:spcPts val="600"/>
              </a:spcBef>
              <a:buFont typeface="Arial" panose="020B0604020202020204" pitchFamily="34" charset="0"/>
              <a:buChar char="•"/>
              <a:defRPr/>
            </a:pPr>
            <a:r>
              <a:rPr lang="en-US" sz="2800" dirty="0">
                <a:solidFill>
                  <a:srgbClr val="000000"/>
                </a:solidFill>
                <a:latin typeface="Arial" panose="020B0604020202020204" pitchFamily="34" charset="0"/>
                <a:ea typeface="ＭＳ Ｐゴシック" pitchFamily="34" charset="-128"/>
                <a:cs typeface="Arial" panose="020B0604020202020204" pitchFamily="34" charset="0"/>
              </a:rPr>
              <a:t>Verifies energy savings achieved</a:t>
            </a:r>
          </a:p>
          <a:p>
            <a:pPr defTabSz="457200">
              <a:spcBef>
                <a:spcPts val="600"/>
              </a:spcBef>
              <a:defRPr/>
            </a:pPr>
            <a:endParaRPr lang="en-US" sz="1000" dirty="0">
              <a:solidFill>
                <a:srgbClr val="000000"/>
              </a:solidFill>
              <a:latin typeface="Arial" panose="020B0604020202020204" pitchFamily="34" charset="0"/>
              <a:ea typeface="ＭＳ Ｐゴシック" pitchFamily="34" charset="-128"/>
              <a:cs typeface="Arial" panose="020B0604020202020204" pitchFamily="34" charset="0"/>
            </a:endParaRPr>
          </a:p>
          <a:p>
            <a:pPr marL="228600" indent="-228600" defTabSz="457200">
              <a:spcBef>
                <a:spcPts val="600"/>
              </a:spcBef>
              <a:buFont typeface="Arial" panose="020B0604020202020204" pitchFamily="34" charset="0"/>
              <a:buChar char="•"/>
              <a:defRPr/>
            </a:pPr>
            <a:r>
              <a:rPr lang="en-US" sz="2800" dirty="0">
                <a:solidFill>
                  <a:srgbClr val="000000"/>
                </a:solidFill>
                <a:latin typeface="Arial" panose="020B0604020202020204" pitchFamily="34" charset="0"/>
                <a:ea typeface="ＭＳ Ｐゴシック" pitchFamily="34" charset="-128"/>
                <a:cs typeface="Arial" panose="020B0604020202020204" pitchFamily="34" charset="0"/>
              </a:rPr>
              <a:t>New water utility members:</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9795" y="0"/>
            <a:ext cx="2554205" cy="1075320"/>
          </a:xfrm>
          <a:prstGeom prst="rect">
            <a:avLst/>
          </a:prstGeom>
        </p:spPr>
      </p:pic>
      <p:pic>
        <p:nvPicPr>
          <p:cNvPr id="69" name="Picture 68"/>
          <p:cNvPicPr>
            <a:picLocks noChangeAspect="1"/>
          </p:cNvPicPr>
          <p:nvPr/>
        </p:nvPicPr>
        <p:blipFill>
          <a:blip r:embed="rId4"/>
          <a:stretch>
            <a:fillRect/>
          </a:stretch>
        </p:blipFill>
        <p:spPr>
          <a:xfrm>
            <a:off x="2579739" y="4421527"/>
            <a:ext cx="2177105" cy="634108"/>
          </a:xfrm>
          <a:prstGeom prst="rect">
            <a:avLst/>
          </a:prstGeom>
        </p:spPr>
      </p:pic>
      <p:pic>
        <p:nvPicPr>
          <p:cNvPr id="70" name="Picture 69" descr="https://www.bidsync.com/static/logo_img/Delta%20Diablo_988205.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21471" y="3963234"/>
            <a:ext cx="1158766" cy="1032099"/>
          </a:xfrm>
          <a:prstGeom prst="rect">
            <a:avLst/>
          </a:prstGeom>
          <a:noFill/>
          <a:ln>
            <a:noFill/>
          </a:ln>
        </p:spPr>
      </p:pic>
      <p:pic>
        <p:nvPicPr>
          <p:cNvPr id="71" name="Picture 70" descr="http://ci.victorville.ca.us/uploadedImages/NewsEvents/NewsStories/12_Stories/VVWRA%20logo.JP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07115" y="5410199"/>
            <a:ext cx="1073122" cy="1068687"/>
          </a:xfrm>
          <a:prstGeom prst="rect">
            <a:avLst/>
          </a:prstGeom>
          <a:noFill/>
          <a:ln>
            <a:noFill/>
          </a:ln>
        </p:spPr>
      </p:pic>
      <p:pic>
        <p:nvPicPr>
          <p:cNvPr id="75" name="Picture 3" descr="C:\Users\scott.hutchins\Documents\N_Drive\DMWW.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151" y="4421527"/>
            <a:ext cx="1489033" cy="552839"/>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800" y="5195707"/>
            <a:ext cx="1077265" cy="1014425"/>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86000" y="5537199"/>
            <a:ext cx="2706404" cy="863601"/>
          </a:xfrm>
          <a:prstGeom prst="rect">
            <a:avLst/>
          </a:prstGeom>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45744" y="4644434"/>
            <a:ext cx="1217181" cy="1146766"/>
          </a:xfrm>
          <a:prstGeom prst="rect">
            <a:avLst/>
          </a:prstGeom>
        </p:spPr>
      </p:pic>
    </p:spTree>
    <p:extLst>
      <p:ext uri="{BB962C8B-B14F-4D97-AF65-F5344CB8AC3E}">
        <p14:creationId xmlns:p14="http://schemas.microsoft.com/office/powerpoint/2010/main" val="234232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28600" y="191036"/>
            <a:ext cx="7358062" cy="550863"/>
          </a:xfrm>
          <a:prstGeom prst="rect">
            <a:avLst/>
          </a:prstGeom>
        </p:spPr>
        <p:txBody>
          <a:bodyPr lIns="64248" tIns="32123" rIns="64248" bIns="32123"/>
          <a:lstStyle>
            <a:lvl1pPr algn="ctr" defTabSz="582613" rtl="0" eaLnBrk="0" fontAlgn="base" hangingPunct="0">
              <a:spcBef>
                <a:spcPct val="0"/>
              </a:spcBef>
              <a:spcAft>
                <a:spcPct val="0"/>
              </a:spcAft>
              <a:defRPr sz="8000">
                <a:solidFill>
                  <a:srgbClr val="000000"/>
                </a:solidFill>
                <a:latin typeface="+mj-lt"/>
                <a:ea typeface="+mj-ea"/>
                <a:cs typeface="+mj-cs"/>
                <a:sym typeface="Helvetica Light" charset="0"/>
              </a:defRPr>
            </a:lvl1pPr>
            <a:lvl2pPr algn="ctr" defTabSz="582613"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2pPr>
            <a:lvl3pPr algn="ctr" defTabSz="582613"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3pPr>
            <a:lvl4pPr algn="ctr" defTabSz="582613"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4pPr>
            <a:lvl5pPr algn="ctr" defTabSz="582613" rtl="0" eaLnBrk="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5pPr>
            <a:lvl6pPr marL="457129" algn="ctr" defTabSz="58411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6pPr>
            <a:lvl7pPr marL="914260" algn="ctr" defTabSz="58411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7pPr>
            <a:lvl8pPr marL="1371390" algn="ctr" defTabSz="58411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8pPr>
            <a:lvl9pPr marL="1828518" algn="ctr" defTabSz="584110" rtl="0" fontAlgn="base" hangingPunct="0">
              <a:spcBef>
                <a:spcPct val="0"/>
              </a:spcBef>
              <a:spcAft>
                <a:spcPct val="0"/>
              </a:spcAft>
              <a:defRPr sz="8000">
                <a:solidFill>
                  <a:srgbClr val="000000"/>
                </a:solidFill>
                <a:latin typeface="Helvetica Light" charset="0"/>
                <a:ea typeface="Helvetica Light" charset="0"/>
                <a:cs typeface="Helvetica Light" charset="0"/>
                <a:sym typeface="Helvetica Light" charset="0"/>
              </a:defRPr>
            </a:lvl9pPr>
          </a:lstStyle>
          <a:p>
            <a:pPr algn="l">
              <a:defRPr/>
            </a:pPr>
            <a:r>
              <a:rPr lang="en-US" sz="2800" b="1" dirty="0">
                <a:solidFill>
                  <a:srgbClr val="002060"/>
                </a:solidFill>
                <a:latin typeface="Arial" panose="020B0604020202020204" pitchFamily="34" charset="0"/>
                <a:cs typeface="Arial" panose="020B0604020202020204" pitchFamily="34" charset="0"/>
              </a:rPr>
              <a:t>Industrial Assessment Centers (IACs</a:t>
            </a:r>
            <a:r>
              <a:rPr lang="en-US" sz="2400" b="1" dirty="0">
                <a:solidFill>
                  <a:srgbClr val="002060"/>
                </a:solidFill>
                <a:latin typeface="Arial" panose="020B0604020202020204" pitchFamily="34" charset="0"/>
                <a:cs typeface="Arial" panose="020B0604020202020204" pitchFamily="34" charset="0"/>
              </a:rPr>
              <a:t>)</a:t>
            </a:r>
          </a:p>
        </p:txBody>
      </p:sp>
      <p:grpSp>
        <p:nvGrpSpPr>
          <p:cNvPr id="32771" name="Group 4"/>
          <p:cNvGrpSpPr>
            <a:grpSpLocks/>
          </p:cNvGrpSpPr>
          <p:nvPr/>
        </p:nvGrpSpPr>
        <p:grpSpPr bwMode="auto">
          <a:xfrm>
            <a:off x="1335745" y="2269359"/>
            <a:ext cx="6455314" cy="4310731"/>
            <a:chOff x="216088" y="953788"/>
            <a:chExt cx="9260229" cy="5576047"/>
          </a:xfrm>
        </p:grpSpPr>
        <p:pic>
          <p:nvPicPr>
            <p:cNvPr id="32772" name="Picture 2" descr="IAC Assessments Across the United St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88" y="1232297"/>
              <a:ext cx="8695740" cy="529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73" name="Group 3"/>
            <p:cNvGrpSpPr>
              <a:grpSpLocks/>
            </p:cNvGrpSpPr>
            <p:nvPr/>
          </p:nvGrpSpPr>
          <p:grpSpPr bwMode="auto">
            <a:xfrm>
              <a:off x="660558" y="953788"/>
              <a:ext cx="8815759" cy="5153805"/>
              <a:chOff x="660558" y="953788"/>
              <a:chExt cx="8815759" cy="5153805"/>
            </a:xfrm>
          </p:grpSpPr>
          <p:sp>
            <p:nvSpPr>
              <p:cNvPr id="2" name="5-Point Star 1"/>
              <p:cNvSpPr/>
              <p:nvPr/>
            </p:nvSpPr>
            <p:spPr bwMode="auto">
              <a:xfrm>
                <a:off x="928827" y="1928037"/>
                <a:ext cx="268270" cy="161912"/>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sp>
            <p:nvSpPr>
              <p:cNvPr id="6" name="5-Point Star 5"/>
              <p:cNvSpPr/>
              <p:nvPr/>
            </p:nvSpPr>
            <p:spPr bwMode="auto">
              <a:xfrm>
                <a:off x="660558" y="3321752"/>
                <a:ext cx="268269" cy="160324"/>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sp>
            <p:nvSpPr>
              <p:cNvPr id="7" name="5-Point Star 6"/>
              <p:cNvSpPr/>
              <p:nvPr/>
            </p:nvSpPr>
            <p:spPr bwMode="auto">
              <a:xfrm>
                <a:off x="1839991" y="1848668"/>
                <a:ext cx="266682" cy="160324"/>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sp>
            <p:nvSpPr>
              <p:cNvPr id="8" name="5-Point Star 7"/>
              <p:cNvSpPr/>
              <p:nvPr/>
            </p:nvSpPr>
            <p:spPr bwMode="auto">
              <a:xfrm>
                <a:off x="1839991" y="2464569"/>
                <a:ext cx="266682" cy="160324"/>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sp>
            <p:nvSpPr>
              <p:cNvPr id="9" name="5-Point Star 8"/>
              <p:cNvSpPr/>
              <p:nvPr/>
            </p:nvSpPr>
            <p:spPr bwMode="auto">
              <a:xfrm>
                <a:off x="2284461" y="2624894"/>
                <a:ext cx="268270" cy="160325"/>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cxnSp>
            <p:nvCxnSpPr>
              <p:cNvPr id="32779" name="Straight Connector 13"/>
              <p:cNvCxnSpPr>
                <a:cxnSpLocks noChangeShapeType="1"/>
              </p:cNvCxnSpPr>
              <p:nvPr/>
            </p:nvCxnSpPr>
            <p:spPr bwMode="auto">
              <a:xfrm>
                <a:off x="1973467" y="1928813"/>
                <a:ext cx="1" cy="616148"/>
              </a:xfrm>
              <a:prstGeom prst="line">
                <a:avLst/>
              </a:prstGeom>
              <a:noFill/>
              <a:ln w="31750" algn="ctr">
                <a:solidFill>
                  <a:srgbClr val="C00000"/>
                </a:solidFill>
                <a:miter lim="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80" name="Straight Connector 17"/>
              <p:cNvCxnSpPr>
                <a:cxnSpLocks noChangeShapeType="1"/>
              </p:cNvCxnSpPr>
              <p:nvPr/>
            </p:nvCxnSpPr>
            <p:spPr bwMode="auto">
              <a:xfrm>
                <a:off x="1973461" y="2544961"/>
                <a:ext cx="444810" cy="160734"/>
              </a:xfrm>
              <a:prstGeom prst="line">
                <a:avLst/>
              </a:prstGeom>
              <a:noFill/>
              <a:ln w="31750" algn="ctr">
                <a:solidFill>
                  <a:srgbClr val="C00000"/>
                </a:solidFill>
                <a:miter lim="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5-Point Star 20"/>
              <p:cNvSpPr/>
              <p:nvPr/>
            </p:nvSpPr>
            <p:spPr bwMode="auto">
              <a:xfrm>
                <a:off x="3286107" y="3334451"/>
                <a:ext cx="268269" cy="161912"/>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sp>
            <p:nvSpPr>
              <p:cNvPr id="22" name="5-Point Star 21"/>
              <p:cNvSpPr/>
              <p:nvPr/>
            </p:nvSpPr>
            <p:spPr bwMode="auto">
              <a:xfrm>
                <a:off x="1197097" y="4447199"/>
                <a:ext cx="266682" cy="160325"/>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sp>
            <p:nvSpPr>
              <p:cNvPr id="23" name="5-Point Star 22"/>
              <p:cNvSpPr/>
              <p:nvPr/>
            </p:nvSpPr>
            <p:spPr bwMode="auto">
              <a:xfrm>
                <a:off x="4470302" y="5256760"/>
                <a:ext cx="268269" cy="160325"/>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sp>
            <p:nvSpPr>
              <p:cNvPr id="24" name="5-Point Star 23"/>
              <p:cNvSpPr/>
              <p:nvPr/>
            </p:nvSpPr>
            <p:spPr bwMode="auto">
              <a:xfrm>
                <a:off x="4430617" y="4178934"/>
                <a:ext cx="266682" cy="160324"/>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sp>
            <p:nvSpPr>
              <p:cNvPr id="25" name="5-Point Star 24"/>
              <p:cNvSpPr/>
              <p:nvPr/>
            </p:nvSpPr>
            <p:spPr bwMode="auto">
              <a:xfrm>
                <a:off x="5027476" y="2920145"/>
                <a:ext cx="268270" cy="160325"/>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sp>
            <p:nvSpPr>
              <p:cNvPr id="26" name="5-Point Star 25"/>
              <p:cNvSpPr/>
              <p:nvPr/>
            </p:nvSpPr>
            <p:spPr bwMode="auto">
              <a:xfrm>
                <a:off x="5643385" y="2826491"/>
                <a:ext cx="268270" cy="160324"/>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sp>
            <p:nvSpPr>
              <p:cNvPr id="27" name="5-Point Star 26"/>
              <p:cNvSpPr/>
              <p:nvPr/>
            </p:nvSpPr>
            <p:spPr bwMode="auto">
              <a:xfrm>
                <a:off x="5510044" y="3334451"/>
                <a:ext cx="268270" cy="161912"/>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sp>
            <p:nvSpPr>
              <p:cNvPr id="28" name="5-Point Star 27"/>
              <p:cNvSpPr/>
              <p:nvPr/>
            </p:nvSpPr>
            <p:spPr bwMode="auto">
              <a:xfrm>
                <a:off x="5152881" y="3693197"/>
                <a:ext cx="268269" cy="160324"/>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sp>
            <p:nvSpPr>
              <p:cNvPr id="29" name="5-Point Star 28"/>
              <p:cNvSpPr/>
              <p:nvPr/>
            </p:nvSpPr>
            <p:spPr bwMode="auto">
              <a:xfrm>
                <a:off x="5510044" y="4001148"/>
                <a:ext cx="268270" cy="160324"/>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cxnSp>
            <p:nvCxnSpPr>
              <p:cNvPr id="32790" name="Straight Connector 29"/>
              <p:cNvCxnSpPr>
                <a:cxnSpLocks noChangeShapeType="1"/>
              </p:cNvCxnSpPr>
              <p:nvPr/>
            </p:nvCxnSpPr>
            <p:spPr bwMode="auto">
              <a:xfrm>
                <a:off x="5289172" y="3773916"/>
                <a:ext cx="354397" cy="323143"/>
              </a:xfrm>
              <a:prstGeom prst="line">
                <a:avLst/>
              </a:prstGeom>
              <a:noFill/>
              <a:ln w="31750" algn="ctr">
                <a:solidFill>
                  <a:srgbClr val="C00000"/>
                </a:solidFill>
                <a:miter lim="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5-Point Star 32"/>
              <p:cNvSpPr/>
              <p:nvPr/>
            </p:nvSpPr>
            <p:spPr bwMode="auto">
              <a:xfrm>
                <a:off x="6125953" y="4161472"/>
                <a:ext cx="268270" cy="161912"/>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sp>
            <p:nvSpPr>
              <p:cNvPr id="34" name="5-Point Star 33"/>
              <p:cNvSpPr/>
              <p:nvPr/>
            </p:nvSpPr>
            <p:spPr bwMode="auto">
              <a:xfrm>
                <a:off x="6554549" y="4096390"/>
                <a:ext cx="268270" cy="161912"/>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sp>
            <p:nvSpPr>
              <p:cNvPr id="35" name="5-Point Star 34"/>
              <p:cNvSpPr/>
              <p:nvPr/>
            </p:nvSpPr>
            <p:spPr bwMode="auto">
              <a:xfrm>
                <a:off x="5643385" y="4339258"/>
                <a:ext cx="268270" cy="160325"/>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cxnSp>
            <p:nvCxnSpPr>
              <p:cNvPr id="32794" name="Straight Connector 35"/>
              <p:cNvCxnSpPr>
                <a:cxnSpLocks noChangeShapeType="1"/>
              </p:cNvCxnSpPr>
              <p:nvPr/>
            </p:nvCxnSpPr>
            <p:spPr bwMode="auto">
              <a:xfrm flipV="1">
                <a:off x="5777509" y="4259461"/>
                <a:ext cx="482203" cy="160734"/>
              </a:xfrm>
              <a:prstGeom prst="line">
                <a:avLst/>
              </a:prstGeom>
              <a:noFill/>
              <a:ln w="31750" algn="ctr">
                <a:solidFill>
                  <a:srgbClr val="C00000"/>
                </a:solidFill>
                <a:miter lim="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95" name="Straight Connector 38"/>
              <p:cNvCxnSpPr>
                <a:cxnSpLocks noChangeShapeType="1"/>
              </p:cNvCxnSpPr>
              <p:nvPr/>
            </p:nvCxnSpPr>
            <p:spPr bwMode="auto">
              <a:xfrm flipV="1">
                <a:off x="6259712" y="4179095"/>
                <a:ext cx="428625" cy="80367"/>
              </a:xfrm>
              <a:prstGeom prst="line">
                <a:avLst/>
              </a:prstGeom>
              <a:noFill/>
              <a:ln w="31750" algn="ctr">
                <a:solidFill>
                  <a:srgbClr val="C00000"/>
                </a:solidFill>
                <a:miter lim="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5-Point Star 41"/>
              <p:cNvSpPr/>
              <p:nvPr/>
            </p:nvSpPr>
            <p:spPr bwMode="auto">
              <a:xfrm>
                <a:off x="6019598" y="4767849"/>
                <a:ext cx="266682" cy="160325"/>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sp>
            <p:nvSpPr>
              <p:cNvPr id="43" name="5-Point Star 42"/>
              <p:cNvSpPr/>
              <p:nvPr/>
            </p:nvSpPr>
            <p:spPr bwMode="auto">
              <a:xfrm>
                <a:off x="6305329" y="2839190"/>
                <a:ext cx="266682" cy="160324"/>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sp>
            <p:nvSpPr>
              <p:cNvPr id="45" name="5-Point Star 44"/>
              <p:cNvSpPr/>
              <p:nvPr/>
            </p:nvSpPr>
            <p:spPr bwMode="auto">
              <a:xfrm>
                <a:off x="7572068" y="2545525"/>
                <a:ext cx="268269" cy="160325"/>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sp>
            <p:nvSpPr>
              <p:cNvPr id="46" name="5-Point Star 45"/>
              <p:cNvSpPr/>
              <p:nvPr/>
            </p:nvSpPr>
            <p:spPr bwMode="auto">
              <a:xfrm>
                <a:off x="8054636" y="2545525"/>
                <a:ext cx="268269" cy="160325"/>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sp>
            <p:nvSpPr>
              <p:cNvPr id="47" name="5-Point Star 46"/>
              <p:cNvSpPr/>
              <p:nvPr/>
            </p:nvSpPr>
            <p:spPr bwMode="auto">
              <a:xfrm>
                <a:off x="7572068" y="3161426"/>
                <a:ext cx="268269" cy="160325"/>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sp>
            <p:nvSpPr>
              <p:cNvPr id="48" name="5-Point Star 47"/>
              <p:cNvSpPr/>
              <p:nvPr/>
            </p:nvSpPr>
            <p:spPr bwMode="auto">
              <a:xfrm>
                <a:off x="7706996" y="3321752"/>
                <a:ext cx="268270" cy="160324"/>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sp>
            <p:nvSpPr>
              <p:cNvPr id="49" name="5-Point Star 48"/>
              <p:cNvSpPr/>
              <p:nvPr/>
            </p:nvSpPr>
            <p:spPr bwMode="auto">
              <a:xfrm>
                <a:off x="6983145" y="3334451"/>
                <a:ext cx="268270" cy="161912"/>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sp>
            <p:nvSpPr>
              <p:cNvPr id="50" name="5-Point Star 49"/>
              <p:cNvSpPr/>
              <p:nvPr/>
            </p:nvSpPr>
            <p:spPr bwMode="auto">
              <a:xfrm>
                <a:off x="6438670" y="3334451"/>
                <a:ext cx="268269" cy="161912"/>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sp>
            <p:nvSpPr>
              <p:cNvPr id="51" name="5-Point Star 50"/>
              <p:cNvSpPr/>
              <p:nvPr/>
            </p:nvSpPr>
            <p:spPr bwMode="auto">
              <a:xfrm>
                <a:off x="6108492" y="3415406"/>
                <a:ext cx="268269" cy="160325"/>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sp>
            <p:nvSpPr>
              <p:cNvPr id="52" name="5-Point Star 51"/>
              <p:cNvSpPr/>
              <p:nvPr/>
            </p:nvSpPr>
            <p:spPr bwMode="auto">
              <a:xfrm>
                <a:off x="6376761" y="3801139"/>
                <a:ext cx="266682" cy="160324"/>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sp>
            <p:nvSpPr>
              <p:cNvPr id="53" name="5-Point Star 52"/>
              <p:cNvSpPr/>
              <p:nvPr/>
            </p:nvSpPr>
            <p:spPr bwMode="auto">
              <a:xfrm>
                <a:off x="7251415" y="4085278"/>
                <a:ext cx="268269" cy="160325"/>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sp>
            <p:nvSpPr>
              <p:cNvPr id="54" name="5-Point Star 53"/>
              <p:cNvSpPr/>
              <p:nvPr/>
            </p:nvSpPr>
            <p:spPr bwMode="auto">
              <a:xfrm>
                <a:off x="7332372" y="5947269"/>
                <a:ext cx="266682" cy="160324"/>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sp>
            <p:nvSpPr>
              <p:cNvPr id="55" name="5-Point Star 54"/>
              <p:cNvSpPr/>
              <p:nvPr/>
            </p:nvSpPr>
            <p:spPr bwMode="auto">
              <a:xfrm>
                <a:off x="5322732" y="977599"/>
                <a:ext cx="266682" cy="160324"/>
              </a:xfrm>
              <a:prstGeom prst="star5">
                <a:avLst/>
              </a:prstGeom>
              <a:solidFill>
                <a:srgbClr val="C00000"/>
              </a:solidFill>
              <a:ln>
                <a:noFill/>
              </a:ln>
              <a:effectLst>
                <a:outerShdw blurRad="50800" dist="38100" dir="2700000" algn="tl" rotWithShape="0">
                  <a:prstClr val="black">
                    <a:alpha val="40000"/>
                  </a:prstClr>
                </a:outerShdw>
              </a:effectLst>
            </p:spPr>
            <p:txBody>
              <a:bodyPr lIns="64270" tIns="32135" rIns="64270" bIns="32135"/>
              <a:lstStyle/>
              <a:p>
                <a:pPr algn="ctr" defTabSz="410481" hangingPunct="0">
                  <a:defRPr/>
                </a:pPr>
                <a:endParaRPr lang="en-US" dirty="0">
                  <a:latin typeface="Arial" charset="0"/>
                </a:endParaRPr>
              </a:p>
            </p:txBody>
          </p:sp>
          <p:sp>
            <p:nvSpPr>
              <p:cNvPr id="32809" name="Oval 40"/>
              <p:cNvSpPr>
                <a:spLocks noChangeArrowheads="1"/>
              </p:cNvSpPr>
              <p:nvPr/>
            </p:nvSpPr>
            <p:spPr bwMode="auto">
              <a:xfrm>
                <a:off x="5402462" y="1245412"/>
                <a:ext cx="133946" cy="107156"/>
              </a:xfrm>
              <a:prstGeom prst="ellipse">
                <a:avLst/>
              </a:prstGeom>
              <a:solidFill>
                <a:srgbClr val="2E69B0"/>
              </a:solidFill>
              <a:ln w="9525">
                <a:solidFill>
                  <a:schemeClr val="bg1"/>
                </a:solidFill>
                <a:round/>
                <a:headEnd/>
                <a:tailEnd/>
              </a:ln>
            </p:spPr>
            <p:txBody>
              <a:bodyPr lIns="64270" tIns="32135" rIns="64270" bIns="32135"/>
              <a:lstStyle>
                <a:lvl1pPr defTabSz="409575" eaLnBrk="0" hangingPunct="0">
                  <a:defRPr>
                    <a:solidFill>
                      <a:schemeClr val="tx1"/>
                    </a:solidFill>
                    <a:latin typeface="Arial" pitchFamily="34" charset="0"/>
                  </a:defRPr>
                </a:lvl1pPr>
                <a:lvl2pPr marL="742950" indent="-285750" defTabSz="409575" eaLnBrk="0" hangingPunct="0">
                  <a:defRPr>
                    <a:solidFill>
                      <a:schemeClr val="tx1"/>
                    </a:solidFill>
                    <a:latin typeface="Arial" pitchFamily="34" charset="0"/>
                  </a:defRPr>
                </a:lvl2pPr>
                <a:lvl3pPr marL="1143000" indent="-228600" defTabSz="409575" eaLnBrk="0" hangingPunct="0">
                  <a:defRPr>
                    <a:solidFill>
                      <a:schemeClr val="tx1"/>
                    </a:solidFill>
                    <a:latin typeface="Arial" pitchFamily="34" charset="0"/>
                  </a:defRPr>
                </a:lvl3pPr>
                <a:lvl4pPr marL="1600200" indent="-228600" defTabSz="409575" eaLnBrk="0" hangingPunct="0">
                  <a:defRPr>
                    <a:solidFill>
                      <a:schemeClr val="tx1"/>
                    </a:solidFill>
                    <a:latin typeface="Arial" pitchFamily="34" charset="0"/>
                  </a:defRPr>
                </a:lvl4pPr>
                <a:lvl5pPr marL="2057400" indent="-228600" defTabSz="409575" eaLnBrk="0" hangingPunct="0">
                  <a:defRPr>
                    <a:solidFill>
                      <a:schemeClr val="tx1"/>
                    </a:solidFill>
                    <a:latin typeface="Arial" pitchFamily="34" charset="0"/>
                  </a:defRPr>
                </a:lvl5pPr>
                <a:lvl6pPr marL="2514600" indent="-228600" defTabSz="409575" eaLnBrk="0" fontAlgn="base" hangingPunct="0">
                  <a:spcBef>
                    <a:spcPct val="0"/>
                  </a:spcBef>
                  <a:spcAft>
                    <a:spcPct val="0"/>
                  </a:spcAft>
                  <a:defRPr>
                    <a:solidFill>
                      <a:schemeClr val="tx1"/>
                    </a:solidFill>
                    <a:latin typeface="Arial" pitchFamily="34" charset="0"/>
                  </a:defRPr>
                </a:lvl6pPr>
                <a:lvl7pPr marL="2971800" indent="-228600" defTabSz="409575" eaLnBrk="0" fontAlgn="base" hangingPunct="0">
                  <a:spcBef>
                    <a:spcPct val="0"/>
                  </a:spcBef>
                  <a:spcAft>
                    <a:spcPct val="0"/>
                  </a:spcAft>
                  <a:defRPr>
                    <a:solidFill>
                      <a:schemeClr val="tx1"/>
                    </a:solidFill>
                    <a:latin typeface="Arial" pitchFamily="34" charset="0"/>
                  </a:defRPr>
                </a:lvl7pPr>
                <a:lvl8pPr marL="3429000" indent="-228600" defTabSz="409575" eaLnBrk="0" fontAlgn="base" hangingPunct="0">
                  <a:spcBef>
                    <a:spcPct val="0"/>
                  </a:spcBef>
                  <a:spcAft>
                    <a:spcPct val="0"/>
                  </a:spcAft>
                  <a:defRPr>
                    <a:solidFill>
                      <a:schemeClr val="tx1"/>
                    </a:solidFill>
                    <a:latin typeface="Arial" pitchFamily="34" charset="0"/>
                  </a:defRPr>
                </a:lvl8pPr>
                <a:lvl9pPr marL="3886200" indent="-228600" defTabSz="409575" eaLnBrk="0" fontAlgn="base" hangingPunct="0">
                  <a:spcBef>
                    <a:spcPct val="0"/>
                  </a:spcBef>
                  <a:spcAft>
                    <a:spcPct val="0"/>
                  </a:spcAft>
                  <a:defRPr>
                    <a:solidFill>
                      <a:schemeClr val="tx1"/>
                    </a:solidFill>
                    <a:latin typeface="Arial" pitchFamily="34" charset="0"/>
                  </a:defRPr>
                </a:lvl9pPr>
              </a:lstStyle>
              <a:p>
                <a:pPr algn="ctr" eaLnBrk="1"/>
                <a:endParaRPr lang="en-US" altLang="en-US" dirty="0"/>
              </a:p>
            </p:txBody>
          </p:sp>
          <p:sp>
            <p:nvSpPr>
              <p:cNvPr id="32810" name="TextBox 55"/>
              <p:cNvSpPr txBox="1">
                <a:spLocks noChangeArrowheads="1"/>
              </p:cNvSpPr>
              <p:nvPr/>
            </p:nvSpPr>
            <p:spPr bwMode="auto">
              <a:xfrm>
                <a:off x="5616773" y="953788"/>
                <a:ext cx="3056815" cy="39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4270" tIns="32135" rIns="64270" bIns="32135">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100" dirty="0"/>
                  <a:t>IACs (2012-2016)</a:t>
                </a:r>
              </a:p>
            </p:txBody>
          </p:sp>
          <p:sp>
            <p:nvSpPr>
              <p:cNvPr id="32811" name="TextBox 57"/>
              <p:cNvSpPr txBox="1">
                <a:spLocks noChangeArrowheads="1"/>
              </p:cNvSpPr>
              <p:nvPr/>
            </p:nvSpPr>
            <p:spPr bwMode="auto">
              <a:xfrm>
                <a:off x="5572271" y="1203196"/>
                <a:ext cx="3904046" cy="39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4270" tIns="32135" rIns="64270" bIns="32135">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en-US" sz="1100" dirty="0"/>
                  <a:t>IAC Assessments (through 2012)</a:t>
                </a:r>
              </a:p>
            </p:txBody>
          </p:sp>
        </p:grpSp>
      </p:grpSp>
      <p:sp>
        <p:nvSpPr>
          <p:cNvPr id="44" name="Content Placeholder 2"/>
          <p:cNvSpPr txBox="1">
            <a:spLocks/>
          </p:cNvSpPr>
          <p:nvPr/>
        </p:nvSpPr>
        <p:spPr>
          <a:xfrm>
            <a:off x="228600" y="824755"/>
            <a:ext cx="8915400" cy="1331210"/>
          </a:xfrm>
          <a:prstGeom prst="rect">
            <a:avLst/>
          </a:prstGeom>
        </p:spPr>
        <p:txBody>
          <a:bodyPr lIns="82058" tIns="41029" rIns="82058" bIns="41029"/>
          <a:lstStyle>
            <a:lvl1pPr marL="380910" indent="-38091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826896" indent="-317426" algn="l" rtl="0" eaLnBrk="0" fontAlgn="base" hangingPunct="0">
              <a:spcBef>
                <a:spcPct val="20000"/>
              </a:spcBef>
              <a:spcAft>
                <a:spcPct val="0"/>
              </a:spcAft>
              <a:buFont typeface="Arial" charset="0"/>
              <a:buChar char="–"/>
              <a:defRPr sz="2700" kern="1200">
                <a:solidFill>
                  <a:schemeClr val="tx1"/>
                </a:solidFill>
                <a:latin typeface="+mn-lt"/>
                <a:ea typeface="+mn-ea"/>
                <a:cs typeface="+mn-cs"/>
              </a:defRPr>
            </a:lvl2pPr>
            <a:lvl3pPr marL="1272878" indent="-253942" algn="l" rtl="0" eaLnBrk="0" fontAlgn="base" hangingPunct="0">
              <a:spcBef>
                <a:spcPct val="20000"/>
              </a:spcBef>
              <a:spcAft>
                <a:spcPct val="0"/>
              </a:spcAft>
              <a:buFont typeface="Arial" charset="0"/>
              <a:buChar char="•"/>
              <a:defRPr sz="2300" kern="1200">
                <a:solidFill>
                  <a:schemeClr val="tx1"/>
                </a:solidFill>
                <a:latin typeface="+mn-lt"/>
                <a:ea typeface="+mn-ea"/>
                <a:cs typeface="+mn-cs"/>
              </a:defRPr>
            </a:lvl3pPr>
            <a:lvl4pPr marL="1780758" indent="-253942"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290227" indent="-253942"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800457" indent="-254586" algn="l" defTabSz="1018348"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09632" indent="-254586" algn="l" defTabSz="1018348"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18805" indent="-254586" algn="l" defTabSz="1018348"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27978" indent="-254586" algn="l" defTabSz="1018348"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a:spcBef>
                <a:spcPts val="600"/>
              </a:spcBef>
              <a:spcAft>
                <a:spcPts val="600"/>
              </a:spcAft>
              <a:defRPr/>
            </a:pPr>
            <a:r>
              <a:rPr lang="en-US" dirty="0">
                <a:solidFill>
                  <a:srgbClr val="000000"/>
                </a:solidFill>
                <a:latin typeface="Arial" panose="020B0604020202020204" pitchFamily="34" charset="0"/>
                <a:cs typeface="Arial" panose="020B0604020202020204" pitchFamily="34" charset="0"/>
              </a:rPr>
              <a:t>24 centers based in universities around the country</a:t>
            </a:r>
          </a:p>
          <a:p>
            <a:pPr>
              <a:spcBef>
                <a:spcPts val="0"/>
              </a:spcBef>
              <a:spcAft>
                <a:spcPts val="0"/>
              </a:spcAft>
              <a:defRPr/>
            </a:pPr>
            <a:r>
              <a:rPr lang="en-US" dirty="0">
                <a:solidFill>
                  <a:srgbClr val="000000"/>
                </a:solidFill>
                <a:latin typeface="Arial" panose="020B0604020202020204" pitchFamily="34" charset="0"/>
                <a:cs typeface="Arial" panose="020B0604020202020204" pitchFamily="34" charset="0"/>
              </a:rPr>
              <a:t>FREE assessments for small and mid-sized manufacturers, including water &amp; wastewater plants</a:t>
            </a:r>
          </a:p>
        </p:txBody>
      </p:sp>
    </p:spTree>
    <p:extLst>
      <p:ext uri="{BB962C8B-B14F-4D97-AF65-F5344CB8AC3E}">
        <p14:creationId xmlns:p14="http://schemas.microsoft.com/office/powerpoint/2010/main" val="163814550"/>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812725"/>
          </a:xfrm>
        </p:spPr>
        <p:txBody>
          <a:bodyPr>
            <a:normAutofit/>
          </a:bodyPr>
          <a:lstStyle/>
          <a:p>
            <a:r>
              <a:rPr lang="en-US" sz="2800" dirty="0">
                <a:solidFill>
                  <a:srgbClr val="002060"/>
                </a:solidFill>
              </a:rPr>
              <a:t>CHP Deployment Program</a:t>
            </a:r>
            <a:endParaRPr lang="en-US" sz="2800" dirty="0"/>
          </a:p>
        </p:txBody>
      </p:sp>
      <p:sp>
        <p:nvSpPr>
          <p:cNvPr id="8" name="Content Placeholder 8"/>
          <p:cNvSpPr txBox="1">
            <a:spLocks/>
          </p:cNvSpPr>
          <p:nvPr/>
        </p:nvSpPr>
        <p:spPr>
          <a:xfrm>
            <a:off x="76199" y="914400"/>
            <a:ext cx="5257801" cy="5486400"/>
          </a:xfrm>
          <a:prstGeom prst="rect">
            <a:avLst/>
          </a:prstGeom>
          <a:ln w="3175">
            <a:noFill/>
          </a:ln>
        </p:spPr>
        <p:txBody>
          <a:bodyPr>
            <a:noAutofit/>
          </a:bodyPr>
          <a:lst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pPr>
            <a:r>
              <a:rPr lang="en-US" sz="2400" dirty="0">
                <a:solidFill>
                  <a:srgbClr val="000000"/>
                </a:solidFill>
              </a:rPr>
              <a:t>Program activities include:</a:t>
            </a:r>
          </a:p>
          <a:p>
            <a:pPr marL="0" indent="0">
              <a:spcBef>
                <a:spcPts val="0"/>
              </a:spcBef>
              <a:buFont typeface="Arial"/>
              <a:buNone/>
            </a:pPr>
            <a:endParaRPr lang="en-US" sz="2400" dirty="0">
              <a:solidFill>
                <a:srgbClr val="000000"/>
              </a:solidFill>
            </a:endParaRPr>
          </a:p>
          <a:p>
            <a:pPr marL="171450" indent="-171450">
              <a:spcBef>
                <a:spcPts val="0"/>
              </a:spcBef>
              <a:buFont typeface="Arial" panose="020B0604020202020204" pitchFamily="34" charset="0"/>
              <a:buChar char="•"/>
            </a:pPr>
            <a:r>
              <a:rPr lang="en-US" sz="2400" dirty="0">
                <a:solidFill>
                  <a:srgbClr val="000000"/>
                </a:solidFill>
              </a:rPr>
              <a:t>Market analysis and tracking</a:t>
            </a:r>
          </a:p>
          <a:p>
            <a:pPr marL="457200" lvl="1" indent="-228600">
              <a:spcBef>
                <a:spcPts val="600"/>
              </a:spcBef>
              <a:spcAft>
                <a:spcPts val="600"/>
              </a:spcAft>
              <a:buFont typeface="Wingdings" panose="05000000000000000000" pitchFamily="2" charset="2"/>
              <a:buChar char="Ø"/>
            </a:pPr>
            <a:r>
              <a:rPr lang="en-US" sz="2400" dirty="0">
                <a:hlinkClick r:id="" action="ppaction://noaction"/>
              </a:rPr>
              <a:t>CHP Market Study – Technical Potential</a:t>
            </a:r>
          </a:p>
          <a:p>
            <a:pPr marL="457200" lvl="1" indent="-228600">
              <a:spcBef>
                <a:spcPts val="600"/>
              </a:spcBef>
              <a:spcAft>
                <a:spcPts val="600"/>
              </a:spcAft>
              <a:buFont typeface="Wingdings" panose="05000000000000000000" pitchFamily="2" charset="2"/>
              <a:buChar char="Ø"/>
            </a:pPr>
            <a:r>
              <a:rPr lang="en-US" sz="2400" dirty="0">
                <a:hlinkClick r:id="" action="ppaction://noaction"/>
              </a:rPr>
              <a:t>DOE/ICF CHP Installation Searchable Database  </a:t>
            </a:r>
            <a:r>
              <a:rPr lang="en-US" sz="2400" dirty="0"/>
              <a:t> </a:t>
            </a:r>
          </a:p>
          <a:p>
            <a:pPr marL="228600" indent="-228600">
              <a:spcBef>
                <a:spcPts val="600"/>
              </a:spcBef>
              <a:spcAft>
                <a:spcPts val="600"/>
              </a:spcAft>
              <a:buFont typeface="Arial" panose="020B0604020202020204" pitchFamily="34" charset="0"/>
              <a:buChar char="•"/>
            </a:pPr>
            <a:endParaRPr lang="en-US" sz="2400" b="1" dirty="0">
              <a:solidFill>
                <a:srgbClr val="000000"/>
              </a:solidFill>
            </a:endParaRPr>
          </a:p>
          <a:p>
            <a:pPr marL="228600" indent="-228600">
              <a:spcBef>
                <a:spcPts val="600"/>
              </a:spcBef>
              <a:spcAft>
                <a:spcPts val="600"/>
              </a:spcAft>
              <a:buFont typeface="Arial" panose="020B0604020202020204" pitchFamily="34" charset="0"/>
              <a:buChar char="•"/>
            </a:pPr>
            <a:r>
              <a:rPr lang="en-US" sz="2400" dirty="0">
                <a:solidFill>
                  <a:srgbClr val="000000"/>
                </a:solidFill>
              </a:rPr>
              <a:t>Fact sheets, reports, project profiles:</a:t>
            </a:r>
          </a:p>
          <a:p>
            <a:pPr marL="457200" lvl="1" indent="-228600">
              <a:spcBef>
                <a:spcPts val="600"/>
              </a:spcBef>
              <a:spcAft>
                <a:spcPts val="600"/>
              </a:spcAft>
              <a:buFont typeface="Wingdings" charset="2"/>
              <a:buChar char="Ø"/>
            </a:pPr>
            <a:r>
              <a:rPr lang="en-US" sz="2400" dirty="0">
                <a:hlinkClick r:id="rId3"/>
              </a:rPr>
              <a:t>Waste Heat to Power Market Assessment </a:t>
            </a:r>
            <a:r>
              <a:rPr lang="en-US" sz="2400" dirty="0">
                <a:solidFill>
                  <a:srgbClr val="FF0000"/>
                </a:solidFill>
                <a:hlinkClick r:id="rId3"/>
              </a:rPr>
              <a:t> </a:t>
            </a:r>
            <a:endParaRPr lang="en-US" sz="2400" dirty="0">
              <a:solidFill>
                <a:srgbClr val="FF0000"/>
              </a:solidFill>
            </a:endParaRPr>
          </a:p>
          <a:p>
            <a:pPr marL="457200" lvl="1" indent="-228600">
              <a:spcBef>
                <a:spcPts val="600"/>
              </a:spcBef>
              <a:spcAft>
                <a:spcPts val="600"/>
              </a:spcAft>
              <a:buFont typeface="Wingdings" charset="2"/>
              <a:buChar char="Ø"/>
            </a:pPr>
            <a:r>
              <a:rPr lang="en-US" sz="2400" dirty="0">
                <a:hlinkClick r:id="rId4"/>
              </a:rPr>
              <a:t>CHP Project Profile Database</a:t>
            </a:r>
            <a:endParaRPr lang="en-US" sz="2400" dirty="0"/>
          </a:p>
        </p:txBody>
      </p:sp>
      <p:pic>
        <p:nvPicPr>
          <p:cNvPr id="9" name="Picture 8"/>
          <p:cNvPicPr/>
          <p:nvPr/>
        </p:nvPicPr>
        <p:blipFill rotWithShape="1">
          <a:blip r:embed="rId5"/>
          <a:srcRect l="11218" t="8414" r="61859" b="5047"/>
          <a:stretch/>
        </p:blipFill>
        <p:spPr bwMode="auto">
          <a:xfrm>
            <a:off x="5105400" y="812725"/>
            <a:ext cx="2292698" cy="2540075"/>
          </a:xfrm>
          <a:prstGeom prst="rect">
            <a:avLst/>
          </a:prstGeom>
          <a:ln>
            <a:solidFill>
              <a:schemeClr val="tx1"/>
            </a:solidFill>
          </a:ln>
          <a:extLst>
            <a:ext uri="{53640926-AAD7-44D8-BBD7-CCE9431645EC}">
              <a14:shadowObscured xmlns:a14="http://schemas.microsoft.com/office/drawing/2010/main"/>
            </a:ext>
          </a:extLst>
        </p:spPr>
      </p:pic>
      <p:pic>
        <p:nvPicPr>
          <p:cNvPr id="10" name="Picture 9"/>
          <p:cNvPicPr/>
          <p:nvPr/>
        </p:nvPicPr>
        <p:blipFill rotWithShape="1">
          <a:blip r:embed="rId6"/>
          <a:srcRect l="11378" t="9615" r="61539" b="3846"/>
          <a:stretch/>
        </p:blipFill>
        <p:spPr bwMode="auto">
          <a:xfrm>
            <a:off x="7010400" y="1828800"/>
            <a:ext cx="2133600" cy="2700437"/>
          </a:xfrm>
          <a:prstGeom prst="rect">
            <a:avLst/>
          </a:prstGeom>
          <a:ln>
            <a:solidFill>
              <a:schemeClr val="tx1"/>
            </a:solidFill>
          </a:ln>
          <a:extLst>
            <a:ext uri="{53640926-AAD7-44D8-BBD7-CCE9431645EC}">
              <a14:shadowObscured xmlns:a14="http://schemas.microsoft.com/office/drawing/2010/main"/>
            </a:ext>
          </a:extLst>
        </p:spPr>
      </p:pic>
      <p:pic>
        <p:nvPicPr>
          <p:cNvPr id="11" name="Picture 10"/>
          <p:cNvPicPr/>
          <p:nvPr/>
        </p:nvPicPr>
        <p:blipFill rotWithShape="1">
          <a:blip r:embed="rId7"/>
          <a:srcRect l="10898" t="8814" r="62019" b="2644"/>
          <a:stretch/>
        </p:blipFill>
        <p:spPr bwMode="auto">
          <a:xfrm>
            <a:off x="5334001" y="3474018"/>
            <a:ext cx="2320773" cy="3002982"/>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84885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 y="8966"/>
            <a:ext cx="8990330" cy="829234"/>
          </a:xfrm>
          <a:noFill/>
        </p:spPr>
        <p:txBody>
          <a:bodyPr>
            <a:noAutofit/>
          </a:bodyPr>
          <a:lstStyle/>
          <a:p>
            <a:pPr lvl="1">
              <a:defRPr/>
            </a:pPr>
            <a:r>
              <a:rPr lang="en-US" sz="2800" b="1" dirty="0">
                <a:solidFill>
                  <a:srgbClr val="002060"/>
                </a:solidFill>
                <a:latin typeface="Arial" panose="020B0604020202020204" pitchFamily="34" charset="0"/>
                <a:cs typeface="Arial" panose="020B0604020202020204" pitchFamily="34" charset="0"/>
              </a:rPr>
              <a:t>CHP Technical Assistance Partnerships (TAPs)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3750" y="762000"/>
            <a:ext cx="5490250" cy="3545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610608" y="4572000"/>
            <a:ext cx="3303895" cy="990601"/>
          </a:xfrm>
          <a:prstGeom prst="rect">
            <a:avLst/>
          </a:prstGeom>
          <a:solidFill>
            <a:srgbClr val="54585A">
              <a:lumMod val="20000"/>
              <a:lumOff val="80000"/>
            </a:srgbClr>
          </a:solidFill>
          <a:ln w="9525" cap="flat" cmpd="sng" algn="ctr">
            <a:solidFill>
              <a:srgbClr val="54585A"/>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9" name="TextBox 8"/>
          <p:cNvSpPr txBox="1"/>
          <p:nvPr/>
        </p:nvSpPr>
        <p:spPr>
          <a:xfrm>
            <a:off x="610608" y="4648201"/>
            <a:ext cx="3275592" cy="914400"/>
          </a:xfrm>
          <a:prstGeom prst="rect">
            <a:avLst/>
          </a:prstGeom>
          <a:noFill/>
        </p:spPr>
        <p:txBody>
          <a:bodyPr>
            <a:noAutofit/>
          </a:bodyPr>
          <a:lstStyle/>
          <a:p>
            <a:pPr algn="ctr" defTabSz="457200">
              <a:spcBef>
                <a:spcPct val="20000"/>
              </a:spcBef>
              <a:defRPr/>
            </a:pPr>
            <a:r>
              <a:rPr lang="en-US" sz="2400" b="1" dirty="0">
                <a:solidFill>
                  <a:srgbClr val="002060"/>
                </a:solidFill>
              </a:rPr>
              <a:t>Free CHP screenings and engineering assistance</a:t>
            </a:r>
            <a:endParaRPr lang="en-US" sz="2400" b="1" dirty="0">
              <a:solidFill>
                <a:srgbClr val="002060"/>
              </a:solidFill>
              <a:latin typeface="Arial Narrow"/>
              <a:cs typeface="Arial Narrow"/>
            </a:endParaRPr>
          </a:p>
        </p:txBody>
      </p:sp>
      <p:sp>
        <p:nvSpPr>
          <p:cNvPr id="10" name="TextBox 5"/>
          <p:cNvSpPr txBox="1">
            <a:spLocks noChangeArrowheads="1"/>
          </p:cNvSpPr>
          <p:nvPr/>
        </p:nvSpPr>
        <p:spPr bwMode="auto">
          <a:xfrm>
            <a:off x="188255" y="1102876"/>
            <a:ext cx="4146177" cy="353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indent="0" eaLnBrk="1" hangingPunct="1"/>
            <a:r>
              <a:rPr lang="en-US" altLang="en-US" sz="2800" dirty="0">
                <a:solidFill>
                  <a:srgbClr val="000000"/>
                </a:solidFill>
              </a:rPr>
              <a:t>CHP TAPs provide:</a:t>
            </a:r>
          </a:p>
          <a:p>
            <a:pPr marL="0" indent="0" eaLnBrk="1" hangingPunct="1"/>
            <a:endParaRPr lang="en-US" altLang="en-US" dirty="0">
              <a:solidFill>
                <a:srgbClr val="000000"/>
              </a:solidFill>
            </a:endParaRPr>
          </a:p>
          <a:p>
            <a:pPr marL="228600" indent="-228600" eaLnBrk="1" hangingPunct="1">
              <a:buFont typeface="Arial" panose="020B0604020202020204" pitchFamily="34" charset="0"/>
              <a:buChar char="•"/>
            </a:pPr>
            <a:r>
              <a:rPr lang="en-US" altLang="en-US" sz="2800" dirty="0">
                <a:solidFill>
                  <a:srgbClr val="000000"/>
                </a:solidFill>
              </a:rPr>
              <a:t>Market Opportunity Analysis</a:t>
            </a:r>
          </a:p>
          <a:p>
            <a:pPr marL="0" indent="0" eaLnBrk="1" hangingPunct="1"/>
            <a:endParaRPr lang="en-US" altLang="en-US" dirty="0">
              <a:solidFill>
                <a:srgbClr val="000000"/>
              </a:solidFill>
            </a:endParaRPr>
          </a:p>
          <a:p>
            <a:pPr marL="228600" indent="-228600" eaLnBrk="1" hangingPunct="1">
              <a:buFont typeface="Arial" panose="020B0604020202020204" pitchFamily="34" charset="0"/>
              <a:buChar char="•"/>
            </a:pPr>
            <a:r>
              <a:rPr lang="en-US" altLang="en-US" sz="2800" dirty="0">
                <a:solidFill>
                  <a:srgbClr val="000000"/>
                </a:solidFill>
              </a:rPr>
              <a:t>Education &amp; Outreach</a:t>
            </a:r>
          </a:p>
          <a:p>
            <a:pPr marL="0" indent="0" eaLnBrk="1" hangingPunct="1"/>
            <a:endParaRPr lang="en-US" altLang="en-US" dirty="0">
              <a:solidFill>
                <a:srgbClr val="000000"/>
              </a:solidFill>
            </a:endParaRPr>
          </a:p>
          <a:p>
            <a:pPr marL="228600" indent="-228600" eaLnBrk="1" hangingPunct="1">
              <a:buFont typeface="Arial" panose="020B0604020202020204" pitchFamily="34" charset="0"/>
              <a:buChar char="•"/>
            </a:pPr>
            <a:r>
              <a:rPr lang="en-US" altLang="en-US" sz="2800" dirty="0">
                <a:solidFill>
                  <a:srgbClr val="000000"/>
                </a:solidFill>
              </a:rPr>
              <a:t>Technical Assistance</a:t>
            </a:r>
          </a:p>
        </p:txBody>
      </p:sp>
      <p:sp>
        <p:nvSpPr>
          <p:cNvPr id="14" name="Rectangle 13"/>
          <p:cNvSpPr/>
          <p:nvPr/>
        </p:nvSpPr>
        <p:spPr>
          <a:xfrm>
            <a:off x="4802747" y="4638200"/>
            <a:ext cx="3149348" cy="1534000"/>
          </a:xfrm>
          <a:prstGeom prst="rect">
            <a:avLst/>
          </a:prstGeom>
          <a:solidFill>
            <a:srgbClr val="54585A">
              <a:lumMod val="20000"/>
              <a:lumOff val="80000"/>
            </a:srgbClr>
          </a:solidFill>
          <a:ln w="9525" cap="flat" cmpd="sng" algn="ctr">
            <a:solidFill>
              <a:srgbClr val="54585A"/>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15" name="TextBox 14"/>
          <p:cNvSpPr txBox="1"/>
          <p:nvPr/>
        </p:nvSpPr>
        <p:spPr>
          <a:xfrm>
            <a:off x="4802747" y="4808482"/>
            <a:ext cx="2969653" cy="1516118"/>
          </a:xfrm>
          <a:prstGeom prst="rect">
            <a:avLst/>
          </a:prstGeom>
          <a:noFill/>
        </p:spPr>
        <p:txBody>
          <a:bodyPr>
            <a:noAutofit/>
          </a:bodyPr>
          <a:lstStyle/>
          <a:p>
            <a:pPr algn="ctr" defTabSz="457200">
              <a:spcBef>
                <a:spcPct val="20000"/>
              </a:spcBef>
              <a:defRPr/>
            </a:pPr>
            <a:r>
              <a:rPr lang="en-US" sz="2400" b="1" dirty="0">
                <a:solidFill>
                  <a:srgbClr val="002060"/>
                </a:solidFill>
              </a:rPr>
              <a:t>Water Resource Recovery Facilities are a Target Market</a:t>
            </a:r>
            <a:endParaRPr lang="en-US" sz="2400" b="1" dirty="0">
              <a:solidFill>
                <a:srgbClr val="002060"/>
              </a:solidFill>
              <a:latin typeface="Arial Narrow"/>
              <a:cs typeface="Arial Narrow"/>
            </a:endParaRPr>
          </a:p>
        </p:txBody>
      </p:sp>
      <p:sp>
        <p:nvSpPr>
          <p:cNvPr id="3" name="TextBox 2"/>
          <p:cNvSpPr txBox="1"/>
          <p:nvPr/>
        </p:nvSpPr>
        <p:spPr>
          <a:xfrm>
            <a:off x="839208" y="5715000"/>
            <a:ext cx="281839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hlinkClick r:id="rId4"/>
              </a:rPr>
              <a:t>www.energy.gov/CHP</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8071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991600" cy="812725"/>
          </a:xfrm>
        </p:spPr>
        <p:txBody>
          <a:bodyPr>
            <a:normAutofit/>
          </a:bodyPr>
          <a:lstStyle/>
          <a:p>
            <a:r>
              <a:rPr lang="en-US" sz="2800" dirty="0">
                <a:solidFill>
                  <a:srgbClr val="002060"/>
                </a:solidFill>
              </a:rPr>
              <a:t>Combined Heat &amp; Power for Resiliency Accelerator</a:t>
            </a:r>
          </a:p>
        </p:txBody>
      </p:sp>
      <p:sp>
        <p:nvSpPr>
          <p:cNvPr id="18" name="AutoShape 2" descr="Image result for www.mwra.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TextBox 21"/>
          <p:cNvSpPr txBox="1"/>
          <p:nvPr/>
        </p:nvSpPr>
        <p:spPr>
          <a:xfrm>
            <a:off x="5893188" y="4006227"/>
            <a:ext cx="1103098" cy="553998"/>
          </a:xfrm>
          <a:prstGeom prst="rect">
            <a:avLst/>
          </a:prstGeom>
          <a:noFill/>
        </p:spPr>
        <p:txBody>
          <a:bodyPr wrap="square" rtlCol="0">
            <a:spAutoFit/>
          </a:bodyPr>
          <a:lstStyle/>
          <a:p>
            <a:pPr algn="r" defTabSz="342900" fontAlgn="base">
              <a:spcBef>
                <a:spcPct val="0"/>
              </a:spcBef>
              <a:spcAft>
                <a:spcPct val="0"/>
              </a:spcAft>
            </a:pPr>
            <a:r>
              <a:rPr lang="en-US" sz="1500" dirty="0">
                <a:solidFill>
                  <a:prstClr val="white"/>
                </a:solidFill>
                <a:latin typeface="Arial Narrow" pitchFamily="34" charset="0"/>
                <a:ea typeface="ＭＳ Ｐゴシック" pitchFamily="-106" charset="-128"/>
              </a:rPr>
              <a:t>Long Island, NY</a:t>
            </a:r>
          </a:p>
        </p:txBody>
      </p:sp>
      <p:sp>
        <p:nvSpPr>
          <p:cNvPr id="23" name="Content Placeholder 2"/>
          <p:cNvSpPr>
            <a:spLocks noGrp="1"/>
          </p:cNvSpPr>
          <p:nvPr>
            <p:ph idx="1"/>
          </p:nvPr>
        </p:nvSpPr>
        <p:spPr>
          <a:xfrm>
            <a:off x="4343400" y="1046176"/>
            <a:ext cx="4800600" cy="5453244"/>
          </a:xfrm>
          <a:solidFill>
            <a:schemeClr val="bg1"/>
          </a:solidFill>
        </p:spPr>
        <p:txBody>
          <a:bodyPr>
            <a:noAutofit/>
          </a:bodyPr>
          <a:lstStyle/>
          <a:p>
            <a:pPr marL="342900" lvl="1" indent="-342900">
              <a:spcBef>
                <a:spcPts val="300"/>
              </a:spcBef>
              <a:spcAft>
                <a:spcPts val="300"/>
              </a:spcAft>
              <a:buFont typeface="Arial" panose="020B0604020202020204" pitchFamily="34" charset="0"/>
              <a:buChar char="•"/>
            </a:pPr>
            <a:r>
              <a:rPr lang="en-US" sz="2400" dirty="0">
                <a:solidFill>
                  <a:srgbClr val="000000"/>
                </a:solidFill>
              </a:rPr>
              <a:t>Three-year commitment</a:t>
            </a:r>
          </a:p>
          <a:p>
            <a:pPr marL="382190" lvl="1" indent="-342900">
              <a:spcBef>
                <a:spcPts val="300"/>
              </a:spcBef>
              <a:spcAft>
                <a:spcPts val="300"/>
              </a:spcAft>
              <a:buFont typeface="Arial" panose="020B0604020202020204" pitchFamily="34" charset="0"/>
              <a:buChar char="•"/>
            </a:pPr>
            <a:endParaRPr lang="en-US" sz="2000" dirty="0">
              <a:solidFill>
                <a:srgbClr val="000000"/>
              </a:solidFill>
            </a:endParaRPr>
          </a:p>
          <a:p>
            <a:pPr>
              <a:buFont typeface="Arial" panose="020B0604020202020204" pitchFamily="34" charset="0"/>
              <a:buChar char="•"/>
            </a:pPr>
            <a:r>
              <a:rPr lang="en-US" sz="2400" dirty="0">
                <a:solidFill>
                  <a:srgbClr val="000000"/>
                </a:solidFill>
              </a:rPr>
              <a:t>Purpose to support and expand the consideration of CHP solutions for critical public infrastructure needs</a:t>
            </a:r>
          </a:p>
          <a:p>
            <a:pPr>
              <a:buFont typeface="Arial" panose="020B0604020202020204" pitchFamily="34" charset="0"/>
              <a:buChar char="•"/>
            </a:pPr>
            <a:endParaRPr lang="en-US" sz="2400" dirty="0">
              <a:solidFill>
                <a:srgbClr val="000000"/>
              </a:solidFill>
            </a:endParaRPr>
          </a:p>
          <a:p>
            <a:pPr>
              <a:buFont typeface="Arial" panose="020B0604020202020204" pitchFamily="34" charset="0"/>
              <a:buChar char="•"/>
            </a:pPr>
            <a:r>
              <a:rPr lang="en-US" sz="2400" dirty="0">
                <a:solidFill>
                  <a:srgbClr val="000000"/>
                </a:solidFill>
              </a:rPr>
              <a:t>Partners will create a CHP decision support tool, document models, and publish a community support toolkit</a:t>
            </a:r>
          </a:p>
          <a:p>
            <a:pPr>
              <a:buFont typeface="Arial" panose="020B0604020202020204" pitchFamily="34" charset="0"/>
              <a:buChar char="•"/>
            </a:pPr>
            <a:endParaRPr lang="en-US" sz="2400" dirty="0">
              <a:solidFill>
                <a:srgbClr val="000000"/>
              </a:solidFill>
            </a:endParaRPr>
          </a:p>
          <a:p>
            <a:pPr marL="342900" lvl="1" indent="-342900">
              <a:spcBef>
                <a:spcPts val="300"/>
              </a:spcBef>
              <a:spcAft>
                <a:spcPts val="300"/>
              </a:spcAft>
              <a:buFont typeface="Arial" panose="020B0604020202020204" pitchFamily="34" charset="0"/>
              <a:buChar char="•"/>
            </a:pPr>
            <a:r>
              <a:rPr lang="en-US" sz="2400" dirty="0">
                <a:solidFill>
                  <a:srgbClr val="000000"/>
                </a:solidFill>
              </a:rPr>
              <a:t>Additional partners welcome!</a:t>
            </a:r>
            <a:endParaRPr lang="en-US" sz="1600" u="sng" dirty="0">
              <a:solidFill>
                <a:srgbClr val="000000"/>
              </a:solidFill>
            </a:endParaRPr>
          </a:p>
        </p:txBody>
      </p:sp>
      <p:pic>
        <p:nvPicPr>
          <p:cNvPr id="3" name="Picture 2"/>
          <p:cNvPicPr>
            <a:picLocks noChangeAspect="1"/>
          </p:cNvPicPr>
          <p:nvPr/>
        </p:nvPicPr>
        <p:blipFill>
          <a:blip r:embed="rId3"/>
          <a:stretch>
            <a:fillRect/>
          </a:stretch>
        </p:blipFill>
        <p:spPr>
          <a:xfrm>
            <a:off x="307975" y="1229948"/>
            <a:ext cx="3896470" cy="4941718"/>
          </a:xfrm>
          <a:prstGeom prst="rect">
            <a:avLst/>
          </a:prstGeom>
        </p:spPr>
      </p:pic>
    </p:spTree>
    <p:extLst>
      <p:ext uri="{BB962C8B-B14F-4D97-AF65-F5344CB8AC3E}">
        <p14:creationId xmlns:p14="http://schemas.microsoft.com/office/powerpoint/2010/main" val="2640592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229600" cy="812725"/>
          </a:xfrm>
        </p:spPr>
        <p:txBody>
          <a:bodyPr>
            <a:normAutofit/>
          </a:bodyPr>
          <a:lstStyle/>
          <a:p>
            <a:r>
              <a:rPr lang="en-US" sz="2800" dirty="0">
                <a:solidFill>
                  <a:srgbClr val="002060"/>
                </a:solidFill>
              </a:rPr>
              <a:t>Wastewater Infrastructure Accelerator</a:t>
            </a:r>
          </a:p>
        </p:txBody>
      </p:sp>
      <p:sp>
        <p:nvSpPr>
          <p:cNvPr id="18" name="AutoShape 2" descr="Image result for www.mwra.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TextBox 21"/>
          <p:cNvSpPr txBox="1"/>
          <p:nvPr/>
        </p:nvSpPr>
        <p:spPr>
          <a:xfrm>
            <a:off x="5893188" y="4006227"/>
            <a:ext cx="1103098" cy="553998"/>
          </a:xfrm>
          <a:prstGeom prst="rect">
            <a:avLst/>
          </a:prstGeom>
          <a:noFill/>
        </p:spPr>
        <p:txBody>
          <a:bodyPr wrap="square" rtlCol="0">
            <a:spAutoFit/>
          </a:bodyPr>
          <a:lstStyle/>
          <a:p>
            <a:pPr algn="r" defTabSz="342900" fontAlgn="base">
              <a:spcBef>
                <a:spcPct val="0"/>
              </a:spcBef>
              <a:spcAft>
                <a:spcPct val="0"/>
              </a:spcAft>
            </a:pPr>
            <a:r>
              <a:rPr lang="en-US" sz="1500" dirty="0">
                <a:solidFill>
                  <a:prstClr val="white"/>
                </a:solidFill>
                <a:latin typeface="Arial Narrow" pitchFamily="34" charset="0"/>
                <a:ea typeface="ＭＳ Ｐゴシック" pitchFamily="-106" charset="-128"/>
              </a:rPr>
              <a:t>Long Island, NY</a:t>
            </a:r>
          </a:p>
        </p:txBody>
      </p:sp>
      <p:pic>
        <p:nvPicPr>
          <p:cNvPr id="10" name="Picture 9"/>
          <p:cNvPicPr>
            <a:picLocks noChangeAspect="1"/>
          </p:cNvPicPr>
          <p:nvPr/>
        </p:nvPicPr>
        <p:blipFill>
          <a:blip r:embed="rId3"/>
          <a:stretch>
            <a:fillRect/>
          </a:stretch>
        </p:blipFill>
        <p:spPr>
          <a:xfrm>
            <a:off x="328862" y="1404755"/>
            <a:ext cx="3845946" cy="4936039"/>
          </a:xfrm>
          <a:prstGeom prst="rect">
            <a:avLst/>
          </a:prstGeom>
        </p:spPr>
      </p:pic>
      <p:sp>
        <p:nvSpPr>
          <p:cNvPr id="8" name="Content Placeholder 2"/>
          <p:cNvSpPr txBox="1">
            <a:spLocks/>
          </p:cNvSpPr>
          <p:nvPr/>
        </p:nvSpPr>
        <p:spPr>
          <a:xfrm>
            <a:off x="4343400" y="892400"/>
            <a:ext cx="4800600" cy="5591826"/>
          </a:xfrm>
          <a:prstGeom prst="rect">
            <a:avLst/>
          </a:prstGeom>
          <a:solidFill>
            <a:schemeClr val="bg1"/>
          </a:solid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0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spcBef>
                <a:spcPts val="0"/>
              </a:spcBef>
              <a:buFont typeface="Arial" panose="020B0604020202020204" pitchFamily="34" charset="0"/>
              <a:buChar char="•"/>
            </a:pPr>
            <a:r>
              <a:rPr lang="en-US" sz="2400" dirty="0">
                <a:solidFill>
                  <a:srgbClr val="000000"/>
                </a:solidFill>
              </a:rPr>
              <a:t>Three-year commitment</a:t>
            </a:r>
          </a:p>
          <a:p>
            <a:pPr marL="382190" lvl="1" indent="-342900">
              <a:spcBef>
                <a:spcPts val="0"/>
              </a:spcBef>
              <a:buFont typeface="Arial" panose="020B0604020202020204" pitchFamily="34" charset="0"/>
              <a:buChar char="•"/>
            </a:pPr>
            <a:endParaRPr lang="en-US" sz="2000" dirty="0">
              <a:solidFill>
                <a:srgbClr val="000000"/>
              </a:solidFill>
            </a:endParaRPr>
          </a:p>
          <a:p>
            <a:pPr>
              <a:spcBef>
                <a:spcPts val="0"/>
              </a:spcBef>
              <a:buFont typeface="Arial" panose="020B0604020202020204" pitchFamily="34" charset="0"/>
              <a:buChar char="•"/>
            </a:pPr>
            <a:r>
              <a:rPr lang="en-US" sz="2400" dirty="0">
                <a:solidFill>
                  <a:srgbClr val="000000"/>
                </a:solidFill>
              </a:rPr>
              <a:t>Purpose to accelerate a pathway to a sustainable wastewater infrastructure</a:t>
            </a:r>
          </a:p>
          <a:p>
            <a:pPr>
              <a:spcBef>
                <a:spcPts val="0"/>
              </a:spcBef>
              <a:buFont typeface="Arial" panose="020B0604020202020204" pitchFamily="34" charset="0"/>
              <a:buChar char="•"/>
            </a:pPr>
            <a:endParaRPr lang="en-US" dirty="0">
              <a:solidFill>
                <a:srgbClr val="000000"/>
              </a:solidFill>
            </a:endParaRPr>
          </a:p>
          <a:p>
            <a:pPr>
              <a:spcBef>
                <a:spcPts val="0"/>
              </a:spcBef>
              <a:buFont typeface="Arial" panose="020B0604020202020204" pitchFamily="34" charset="0"/>
              <a:buChar char="•"/>
            </a:pPr>
            <a:r>
              <a:rPr lang="en-US" sz="2400" dirty="0">
                <a:solidFill>
                  <a:srgbClr val="000000"/>
                </a:solidFill>
              </a:rPr>
              <a:t>Partners will establish an energy data management approach, assess technical &amp; other measures, consider financing options, and draft model infrastructure improvement plans</a:t>
            </a:r>
          </a:p>
          <a:p>
            <a:pPr>
              <a:spcBef>
                <a:spcPts val="0"/>
              </a:spcBef>
              <a:buFont typeface="Arial" panose="020B0604020202020204" pitchFamily="34" charset="0"/>
              <a:buChar char="•"/>
            </a:pPr>
            <a:endParaRPr lang="en-US" dirty="0">
              <a:solidFill>
                <a:srgbClr val="000000"/>
              </a:solidFill>
            </a:endParaRPr>
          </a:p>
          <a:p>
            <a:pPr marL="342900" lvl="1" indent="-342900">
              <a:spcBef>
                <a:spcPts val="0"/>
              </a:spcBef>
              <a:buFont typeface="Arial" panose="020B0604020202020204" pitchFamily="34" charset="0"/>
              <a:buChar char="•"/>
            </a:pPr>
            <a:r>
              <a:rPr lang="en-US" sz="2400" dirty="0">
                <a:solidFill>
                  <a:srgbClr val="000000"/>
                </a:solidFill>
              </a:rPr>
              <a:t>Additional partners welcome!</a:t>
            </a:r>
            <a:endParaRPr lang="en-US" sz="1600" u="sng" dirty="0">
              <a:solidFill>
                <a:srgbClr val="000000"/>
              </a:solidFill>
            </a:endParaRPr>
          </a:p>
        </p:txBody>
      </p:sp>
    </p:spTree>
    <p:extLst>
      <p:ext uri="{BB962C8B-B14F-4D97-AF65-F5344CB8AC3E}">
        <p14:creationId xmlns:p14="http://schemas.microsoft.com/office/powerpoint/2010/main" val="1819241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4294967295"/>
          </p:nvPr>
        </p:nvSpPr>
        <p:spPr>
          <a:xfrm>
            <a:off x="4993342" y="1160940"/>
            <a:ext cx="4114800" cy="3810000"/>
          </a:xfrm>
        </p:spPr>
        <p:txBody>
          <a:bodyPr>
            <a:normAutofit/>
          </a:bodyPr>
          <a:lstStyle/>
          <a:p>
            <a:r>
              <a:rPr lang="en-US" dirty="0">
                <a:solidFill>
                  <a:srgbClr val="000000"/>
                </a:solidFill>
              </a:rPr>
              <a:t>Features 400 solutions tested and proven by partners</a:t>
            </a:r>
          </a:p>
          <a:p>
            <a:pPr marL="0" indent="0">
              <a:buNone/>
            </a:pPr>
            <a:endParaRPr lang="en-US" dirty="0">
              <a:solidFill>
                <a:srgbClr val="000000"/>
              </a:solidFill>
            </a:endParaRPr>
          </a:p>
          <a:p>
            <a:r>
              <a:rPr lang="en-US" dirty="0">
                <a:solidFill>
                  <a:srgbClr val="000000"/>
                </a:solidFill>
              </a:rPr>
              <a:t>Find solutions by topic, building type, solution type, building size, sector, technology, location, and more.</a:t>
            </a:r>
          </a:p>
          <a:p>
            <a:endParaRPr lang="en-US" dirty="0">
              <a:solidFill>
                <a:srgbClr val="000000"/>
              </a:solidFill>
            </a:endParaRPr>
          </a:p>
          <a:p>
            <a:r>
              <a:rPr lang="en-US" dirty="0">
                <a:solidFill>
                  <a:srgbClr val="000000"/>
                </a:solidFill>
              </a:rPr>
              <a:t>Access showcase projects, including for water resource recovery facilities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726148"/>
            <a:ext cx="4038600" cy="4717385"/>
          </a:xfrm>
          <a:prstGeom prst="rect">
            <a:avLst/>
          </a:prstGeom>
        </p:spPr>
      </p:pic>
      <p:sp>
        <p:nvSpPr>
          <p:cNvPr id="7" name="Rectangle 6"/>
          <p:cNvSpPr/>
          <p:nvPr/>
        </p:nvSpPr>
        <p:spPr>
          <a:xfrm>
            <a:off x="80691" y="5435879"/>
            <a:ext cx="8650942" cy="1077218"/>
          </a:xfrm>
          <a:prstGeom prst="rect">
            <a:avLst/>
          </a:prstGeom>
        </p:spPr>
        <p:txBody>
          <a:bodyPr wrap="square">
            <a:spAutoFit/>
          </a:bodyPr>
          <a:lstStyle/>
          <a:p>
            <a:pPr algn="r" defTabSz="0"/>
            <a:r>
              <a:rPr lang="en-US" sz="3200" b="1" dirty="0">
                <a:solidFill>
                  <a:srgbClr val="319B3C">
                    <a:lumMod val="75000"/>
                  </a:srgbClr>
                </a:solidFill>
              </a:rPr>
              <a:t>http://betterbuildingssolutioncenter.energy.gov/better-plants/all-tools-and-trainings</a:t>
            </a:r>
            <a:endParaRPr lang="en-US" sz="3200" dirty="0">
              <a:solidFill>
                <a:srgbClr val="319B3C">
                  <a:lumMod val="75000"/>
                </a:srgbClr>
              </a:solidFill>
            </a:endParaRPr>
          </a:p>
        </p:txBody>
      </p:sp>
      <p:sp>
        <p:nvSpPr>
          <p:cNvPr id="8" name="Title 1"/>
          <p:cNvSpPr>
            <a:spLocks noGrp="1"/>
          </p:cNvSpPr>
          <p:nvPr>
            <p:ph type="title"/>
          </p:nvPr>
        </p:nvSpPr>
        <p:spPr>
          <a:xfrm>
            <a:off x="152400" y="0"/>
            <a:ext cx="8229600" cy="812725"/>
          </a:xfrm>
        </p:spPr>
        <p:txBody>
          <a:bodyPr>
            <a:normAutofit/>
          </a:bodyPr>
          <a:lstStyle/>
          <a:p>
            <a:r>
              <a:rPr lang="en-US" sz="2800" dirty="0">
                <a:solidFill>
                  <a:srgbClr val="002060"/>
                </a:solidFill>
              </a:rPr>
              <a:t>Better Buildings Solution Center</a:t>
            </a:r>
          </a:p>
        </p:txBody>
      </p:sp>
    </p:spTree>
    <p:extLst>
      <p:ext uri="{BB962C8B-B14F-4D97-AF65-F5344CB8AC3E}">
        <p14:creationId xmlns:p14="http://schemas.microsoft.com/office/powerpoint/2010/main" val="3349033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2060"/>
                </a:solidFill>
              </a:rPr>
              <a:t>Overview</a:t>
            </a:r>
          </a:p>
        </p:txBody>
      </p:sp>
      <p:sp>
        <p:nvSpPr>
          <p:cNvPr id="3" name="Content Placeholder 2"/>
          <p:cNvSpPr>
            <a:spLocks noGrp="1"/>
          </p:cNvSpPr>
          <p:nvPr>
            <p:ph idx="1"/>
          </p:nvPr>
        </p:nvSpPr>
        <p:spPr>
          <a:xfrm>
            <a:off x="0" y="1295400"/>
            <a:ext cx="8991600" cy="5181600"/>
          </a:xfrm>
        </p:spPr>
        <p:txBody>
          <a:bodyPr>
            <a:normAutofit/>
          </a:bodyPr>
          <a:lstStyle/>
          <a:p>
            <a:pPr marL="731520" indent="-457200">
              <a:spcBef>
                <a:spcPts val="1200"/>
              </a:spcBef>
              <a:spcAft>
                <a:spcPts val="1200"/>
              </a:spcAft>
              <a:buFont typeface="Arial" panose="020B0604020202020204" pitchFamily="34" charset="0"/>
              <a:buChar char="•"/>
            </a:pPr>
            <a:r>
              <a:rPr lang="en-US" sz="2800" b="1" dirty="0">
                <a:solidFill>
                  <a:srgbClr val="000000"/>
                </a:solidFill>
                <a:latin typeface="Arial" panose="020B0604020202020204" pitchFamily="34" charset="0"/>
                <a:cs typeface="Arial" panose="020B0604020202020204" pitchFamily="34" charset="0"/>
              </a:rPr>
              <a:t>DOE and the Water-Energy Nexus</a:t>
            </a:r>
          </a:p>
          <a:p>
            <a:pPr marL="731520" indent="-457200">
              <a:spcBef>
                <a:spcPts val="1200"/>
              </a:spcBef>
              <a:buFont typeface="Arial" panose="020B0604020202020204" pitchFamily="34" charset="0"/>
              <a:buChar char="•"/>
            </a:pPr>
            <a:r>
              <a:rPr lang="en-US" sz="2800" b="1" dirty="0">
                <a:solidFill>
                  <a:srgbClr val="000000"/>
                </a:solidFill>
                <a:latin typeface="Arial" panose="020B0604020202020204" pitchFamily="34" charset="0"/>
                <a:cs typeface="Arial" panose="020B0604020202020204" pitchFamily="34" charset="0"/>
              </a:rPr>
              <a:t>DOE Programs</a:t>
            </a:r>
          </a:p>
          <a:p>
            <a:pPr marL="1531620" lvl="2" indent="-457200">
              <a:spcBef>
                <a:spcPts val="1200"/>
              </a:spcBef>
              <a:buFont typeface="Courier New" panose="02070309020205020404" pitchFamily="49" charset="0"/>
              <a:buChar char="o"/>
            </a:pPr>
            <a:r>
              <a:rPr lang="en-US" sz="2000" b="1" dirty="0">
                <a:solidFill>
                  <a:srgbClr val="000000"/>
                </a:solidFill>
                <a:latin typeface="Arial" panose="020B0604020202020204" pitchFamily="34" charset="0"/>
                <a:cs typeface="Arial" panose="020B0604020202020204" pitchFamily="34" charset="0"/>
              </a:rPr>
              <a:t>Better Plants</a:t>
            </a:r>
          </a:p>
          <a:p>
            <a:pPr marL="1531620" lvl="2" indent="-457200">
              <a:spcBef>
                <a:spcPts val="1200"/>
              </a:spcBef>
              <a:spcAft>
                <a:spcPts val="1200"/>
              </a:spcAft>
              <a:buFont typeface="Courier New" panose="02070309020205020404" pitchFamily="49" charset="0"/>
              <a:buChar char="o"/>
            </a:pPr>
            <a:r>
              <a:rPr lang="en-US" sz="2000" b="1" dirty="0">
                <a:solidFill>
                  <a:srgbClr val="000000"/>
                </a:solidFill>
                <a:latin typeface="Arial" panose="020B0604020202020204" pitchFamily="34" charset="0"/>
                <a:cs typeface="Arial" panose="020B0604020202020204" pitchFamily="34" charset="0"/>
              </a:rPr>
              <a:t>Superior Energy Performance</a:t>
            </a:r>
          </a:p>
          <a:p>
            <a:pPr marL="731520" indent="-457200">
              <a:spcBef>
                <a:spcPts val="1200"/>
              </a:spcBef>
              <a:spcAft>
                <a:spcPts val="1200"/>
              </a:spcAft>
              <a:buFont typeface="Arial" panose="020B0604020202020204" pitchFamily="34" charset="0"/>
              <a:buChar char="•"/>
            </a:pPr>
            <a:r>
              <a:rPr lang="en-US" sz="2800" b="1" dirty="0">
                <a:solidFill>
                  <a:srgbClr val="000000"/>
                </a:solidFill>
                <a:latin typeface="Arial" panose="020B0604020202020204" pitchFamily="34" charset="0"/>
                <a:cs typeface="Arial" panose="020B0604020202020204" pitchFamily="34" charset="0"/>
              </a:rPr>
              <a:t>Technical Assistance Offerings</a:t>
            </a:r>
          </a:p>
          <a:p>
            <a:pPr marL="731520" indent="-457200">
              <a:spcBef>
                <a:spcPts val="1200"/>
              </a:spcBef>
              <a:buFont typeface="Arial" panose="020B0604020202020204" pitchFamily="34" charset="0"/>
              <a:buChar char="•"/>
            </a:pPr>
            <a:r>
              <a:rPr lang="en-US" sz="2800" b="1" dirty="0">
                <a:solidFill>
                  <a:srgbClr val="000000"/>
                </a:solidFill>
                <a:latin typeface="Arial" panose="020B0604020202020204" pitchFamily="34" charset="0"/>
                <a:cs typeface="Arial" panose="020B0604020202020204" pitchFamily="34" charset="0"/>
              </a:rPr>
              <a:t>Better Buildings Accelerators</a:t>
            </a:r>
          </a:p>
          <a:p>
            <a:pPr marL="1649413" lvl="1" indent="-457200">
              <a:spcBef>
                <a:spcPts val="1200"/>
              </a:spcBef>
              <a:buFont typeface="Courier New" panose="02070309020205020404" pitchFamily="49" charset="0"/>
              <a:buChar char="o"/>
            </a:pPr>
            <a:r>
              <a:rPr lang="en-US" sz="2000" b="1" dirty="0">
                <a:solidFill>
                  <a:srgbClr val="000000"/>
                </a:solidFill>
                <a:latin typeface="Arial" panose="020B0604020202020204" pitchFamily="34" charset="0"/>
                <a:cs typeface="Arial" panose="020B0604020202020204" pitchFamily="34" charset="0"/>
              </a:rPr>
              <a:t>Wastewater Infrastructure</a:t>
            </a:r>
          </a:p>
          <a:p>
            <a:pPr marL="1649413" lvl="1" indent="-457200">
              <a:spcBef>
                <a:spcPts val="1200"/>
              </a:spcBef>
              <a:buFont typeface="Courier New" panose="02070309020205020404" pitchFamily="49" charset="0"/>
              <a:buChar char="o"/>
            </a:pPr>
            <a:r>
              <a:rPr lang="en-US" sz="2000" b="1" dirty="0">
                <a:solidFill>
                  <a:srgbClr val="000000"/>
                </a:solidFill>
                <a:latin typeface="Arial" panose="020B0604020202020204" pitchFamily="34" charset="0"/>
                <a:cs typeface="Arial" panose="020B0604020202020204" pitchFamily="34" charset="0"/>
              </a:rPr>
              <a:t>CHP for Resiliency</a:t>
            </a:r>
          </a:p>
        </p:txBody>
      </p:sp>
    </p:spTree>
    <p:extLst>
      <p:ext uri="{BB962C8B-B14F-4D97-AF65-F5344CB8AC3E}">
        <p14:creationId xmlns:p14="http://schemas.microsoft.com/office/powerpoint/2010/main" val="3713195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a:xfrm>
            <a:off x="304800" y="152400"/>
            <a:ext cx="8839200" cy="533400"/>
          </a:xfrm>
        </p:spPr>
        <p:txBody>
          <a:bodyPr/>
          <a:lstStyle/>
          <a:p>
            <a:pPr algn="l" eaLnBrk="1" hangingPunct="1"/>
            <a:r>
              <a:rPr lang="en-US" sz="2800" dirty="0">
                <a:solidFill>
                  <a:srgbClr val="002060"/>
                </a:solidFill>
              </a:rPr>
              <a:t>Thank You</a:t>
            </a:r>
          </a:p>
        </p:txBody>
      </p:sp>
      <p:sp>
        <p:nvSpPr>
          <p:cNvPr id="4" name="TextBox 4"/>
          <p:cNvSpPr txBox="1">
            <a:spLocks noChangeArrowheads="1"/>
          </p:cNvSpPr>
          <p:nvPr/>
        </p:nvSpPr>
        <p:spPr bwMode="auto">
          <a:xfrm>
            <a:off x="685800" y="1600200"/>
            <a:ext cx="8229600" cy="395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1858" tIns="50929" rIns="101858" bIns="50929">
            <a:spAutoFit/>
          </a:bodyPr>
          <a:lstStyle/>
          <a:p>
            <a:pPr algn="ctr"/>
            <a:endParaRPr lang="en-US" altLang="en-US" sz="2500" b="1" dirty="0">
              <a:solidFill>
                <a:srgbClr val="002060"/>
              </a:solidFill>
              <a:latin typeface="Arial" panose="020B0604020202020204" pitchFamily="34" charset="0"/>
              <a:cs typeface="Arial" panose="020B0604020202020204" pitchFamily="34" charset="0"/>
            </a:endParaRPr>
          </a:p>
          <a:p>
            <a:pPr algn="ctr"/>
            <a:endParaRPr lang="en-US" altLang="en-US" sz="2500" b="1" dirty="0">
              <a:solidFill>
                <a:srgbClr val="002060"/>
              </a:solidFill>
              <a:latin typeface="Arial" panose="020B0604020202020204" pitchFamily="34" charset="0"/>
              <a:cs typeface="Arial" panose="020B0604020202020204" pitchFamily="34" charset="0"/>
            </a:endParaRPr>
          </a:p>
          <a:p>
            <a:pPr algn="ctr"/>
            <a:r>
              <a:rPr lang="en-US" altLang="en-US" sz="2500" b="1" dirty="0">
                <a:solidFill>
                  <a:srgbClr val="002060"/>
                </a:solidFill>
                <a:latin typeface="Arial" panose="020B0604020202020204" pitchFamily="34" charset="0"/>
                <a:cs typeface="Arial" panose="020B0604020202020204" pitchFamily="34" charset="0"/>
              </a:rPr>
              <a:t>Alice Dasek</a:t>
            </a:r>
          </a:p>
          <a:p>
            <a:pPr algn="ctr"/>
            <a:endParaRPr lang="en-US" altLang="en-US" sz="2500" b="1" dirty="0">
              <a:solidFill>
                <a:srgbClr val="002060"/>
              </a:solidFill>
              <a:latin typeface="Arial" panose="020B0604020202020204" pitchFamily="34" charset="0"/>
              <a:cs typeface="Arial" panose="020B0604020202020204" pitchFamily="34" charset="0"/>
            </a:endParaRPr>
          </a:p>
          <a:p>
            <a:pPr algn="ctr"/>
            <a:r>
              <a:rPr lang="en-US" altLang="en-US" sz="2500" dirty="0">
                <a:solidFill>
                  <a:srgbClr val="002060"/>
                </a:solidFill>
                <a:latin typeface="Arial" panose="020B0604020202020204" pitchFamily="34" charset="0"/>
                <a:cs typeface="Arial" panose="020B0604020202020204" pitchFamily="34" charset="0"/>
              </a:rPr>
              <a:t>Policy &amp; Technical Assistance</a:t>
            </a:r>
          </a:p>
          <a:p>
            <a:pPr algn="ctr"/>
            <a:r>
              <a:rPr lang="en-US" altLang="en-US" sz="2500" dirty="0">
                <a:solidFill>
                  <a:srgbClr val="002060"/>
                </a:solidFill>
                <a:latin typeface="Arial" panose="020B0604020202020204" pitchFamily="34" charset="0"/>
                <a:cs typeface="Arial" panose="020B0604020202020204" pitchFamily="34" charset="0"/>
              </a:rPr>
              <a:t>Office of Energy Efficiency &amp; Renewable Energy (EERE)</a:t>
            </a:r>
          </a:p>
          <a:p>
            <a:pPr algn="ctr"/>
            <a:r>
              <a:rPr lang="en-US" altLang="en-US" sz="2500" dirty="0">
                <a:solidFill>
                  <a:srgbClr val="002060"/>
                </a:solidFill>
                <a:latin typeface="Arial" panose="020B0604020202020204" pitchFamily="34" charset="0"/>
                <a:cs typeface="Arial" panose="020B0604020202020204" pitchFamily="34" charset="0"/>
              </a:rPr>
              <a:t>U.S. Department of Energy</a:t>
            </a:r>
          </a:p>
          <a:p>
            <a:pPr algn="ctr"/>
            <a:endParaRPr lang="en-US" altLang="en-US" sz="2500" b="1" dirty="0">
              <a:latin typeface="Arial" panose="020B0604020202020204" pitchFamily="34" charset="0"/>
              <a:cs typeface="Arial" panose="020B0604020202020204" pitchFamily="34" charset="0"/>
            </a:endParaRPr>
          </a:p>
          <a:p>
            <a:pPr algn="ctr"/>
            <a:r>
              <a:rPr lang="en-US" altLang="en-US" sz="2500" b="1" dirty="0">
                <a:latin typeface="Arial" panose="020B0604020202020204" pitchFamily="34" charset="0"/>
                <a:cs typeface="Arial" panose="020B0604020202020204" pitchFamily="34" charset="0"/>
                <a:hlinkClick r:id="rId3"/>
              </a:rPr>
              <a:t>alice.dasek@ee.doe.gov</a:t>
            </a:r>
            <a:r>
              <a:rPr lang="en-US" altLang="en-US" sz="2500" b="1" dirty="0">
                <a:latin typeface="Arial" panose="020B0604020202020204" pitchFamily="34" charset="0"/>
                <a:cs typeface="Arial" panose="020B0604020202020204" pitchFamily="34" charset="0"/>
              </a:rPr>
              <a:t> </a:t>
            </a:r>
          </a:p>
          <a:p>
            <a:pPr algn="ctr"/>
            <a:endParaRPr lang="en-US" altLang="en-US" sz="25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9306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848600" cy="900113"/>
          </a:xfrm>
        </p:spPr>
        <p:txBody>
          <a:bodyPr>
            <a:normAutofit/>
          </a:bodyPr>
          <a:lstStyle/>
          <a:p>
            <a:pPr algn="l"/>
            <a:r>
              <a:rPr lang="en-US" sz="2800" dirty="0">
                <a:solidFill>
                  <a:srgbClr val="002060"/>
                </a:solidFill>
              </a:rPr>
              <a:t>DOE and the Water-Energy Nexus</a:t>
            </a:r>
          </a:p>
        </p:txBody>
      </p:sp>
      <p:pic>
        <p:nvPicPr>
          <p:cNvPr id="18" name="Picture 2" descr="C:\Users\Fletcher.Fields\AppData\Local\Microsoft\Windows\Temporary Internet Files\Content.Outlook\4IN4VHVY\Water Energy Report Cover-06091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1448349"/>
            <a:ext cx="3248997" cy="420458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5638800" y="5788223"/>
            <a:ext cx="3017520" cy="307777"/>
          </a:xfrm>
          <a:prstGeom prst="rect">
            <a:avLst/>
          </a:prstGeom>
          <a:noFill/>
        </p:spPr>
        <p:txBody>
          <a:bodyPr wrap="square" lIns="0" tIns="0" rIns="0" bIns="0" rtlCol="0">
            <a:spAutoFit/>
          </a:bodyPr>
          <a:lstStyle/>
          <a:p>
            <a:pPr algn="r"/>
            <a:r>
              <a:rPr lang="en-US" sz="2000" dirty="0">
                <a:solidFill>
                  <a:schemeClr val="accent4"/>
                </a:solidFill>
                <a:latin typeface="Arial" panose="020B0604020202020204" pitchFamily="34" charset="0"/>
                <a:cs typeface="Arial" panose="020B0604020202020204" pitchFamily="34" charset="0"/>
              </a:rPr>
              <a:t>Download the full </a:t>
            </a:r>
            <a:r>
              <a:rPr lang="en-US" sz="2000" dirty="0">
                <a:solidFill>
                  <a:schemeClr val="accent4"/>
                </a:solidFill>
                <a:latin typeface="Arial" panose="020B0604020202020204" pitchFamily="34" charset="0"/>
                <a:cs typeface="Arial" panose="020B0604020202020204" pitchFamily="34" charset="0"/>
                <a:hlinkClick r:id="rId4"/>
              </a:rPr>
              <a:t>Report</a:t>
            </a:r>
            <a:endParaRPr lang="en-US" sz="2000" dirty="0">
              <a:solidFill>
                <a:schemeClr val="accent4"/>
              </a:solidFill>
              <a:latin typeface="Arial" panose="020B0604020202020204" pitchFamily="34" charset="0"/>
              <a:cs typeface="Arial" panose="020B0604020202020204" pitchFamily="34" charset="0"/>
            </a:endParaRPr>
          </a:p>
        </p:txBody>
      </p:sp>
      <p:sp>
        <p:nvSpPr>
          <p:cNvPr id="3" name="TextBox 2"/>
          <p:cNvSpPr txBox="1"/>
          <p:nvPr/>
        </p:nvSpPr>
        <p:spPr>
          <a:xfrm>
            <a:off x="6296314" y="914400"/>
            <a:ext cx="1933286" cy="369332"/>
          </a:xfrm>
          <a:prstGeom prst="rect">
            <a:avLst/>
          </a:prstGeom>
          <a:noFill/>
          <a:ln>
            <a:solidFill>
              <a:srgbClr val="0070C0">
                <a:alpha val="35000"/>
              </a:srgbClr>
            </a:solidFill>
          </a:ln>
        </p:spPr>
        <p:txBody>
          <a:bodyPr wrap="none" rtlCol="0">
            <a:spAutoFit/>
          </a:bodyPr>
          <a:lstStyle/>
          <a:p>
            <a:r>
              <a:rPr lang="en-US" dirty="0">
                <a:solidFill>
                  <a:srgbClr val="000000"/>
                </a:solidFill>
              </a:rPr>
              <a:t>Search: DOE WETT</a:t>
            </a:r>
          </a:p>
        </p:txBody>
      </p:sp>
      <p:sp>
        <p:nvSpPr>
          <p:cNvPr id="7" name="Content Placeholder 2"/>
          <p:cNvSpPr txBox="1">
            <a:spLocks/>
          </p:cNvSpPr>
          <p:nvPr/>
        </p:nvSpPr>
        <p:spPr>
          <a:xfrm>
            <a:off x="96252" y="1195682"/>
            <a:ext cx="5386563" cy="5164137"/>
          </a:xfrm>
          <a:prstGeom prst="rect">
            <a:avLst/>
          </a:prstGeom>
        </p:spPr>
        <p:txBody>
          <a:bodyPr/>
          <a:lstStyle>
            <a:lvl1pPr marL="342900" indent="-342900" algn="l" rtl="0" eaLnBrk="0" fontAlgn="base" hangingPunct="0">
              <a:spcBef>
                <a:spcPct val="20000"/>
              </a:spcBef>
              <a:spcAft>
                <a:spcPct val="0"/>
              </a:spcAft>
              <a:buFont typeface="Arial" charset="0"/>
              <a:buChar char="•"/>
              <a:defRPr>
                <a:solidFill>
                  <a:schemeClr val="tx1">
                    <a:lumMod val="75000"/>
                  </a:schemeClr>
                </a:solidFill>
                <a:latin typeface="+mn-lt"/>
                <a:ea typeface="+mn-ea"/>
                <a:cs typeface="+mn-cs"/>
              </a:defRPr>
            </a:lvl1pPr>
            <a:lvl2pPr marL="742950" indent="-285750" algn="l" rtl="0" eaLnBrk="0" fontAlgn="base" hangingPunct="0">
              <a:spcBef>
                <a:spcPct val="20000"/>
              </a:spcBef>
              <a:spcAft>
                <a:spcPct val="0"/>
              </a:spcAft>
              <a:buFont typeface="Arial" charset="0"/>
              <a:buChar char="–"/>
              <a:defRPr sz="1600">
                <a:solidFill>
                  <a:srgbClr val="003399"/>
                </a:solidFill>
                <a:latin typeface="+mn-lt"/>
              </a:defRPr>
            </a:lvl2pPr>
            <a:lvl3pPr marL="1143000" indent="-228600" algn="l" rtl="0" eaLnBrk="0" fontAlgn="base" hangingPunct="0">
              <a:spcBef>
                <a:spcPct val="20000"/>
              </a:spcBef>
              <a:spcAft>
                <a:spcPct val="0"/>
              </a:spcAft>
              <a:buFont typeface="Arial" charset="0"/>
              <a:buChar char="•"/>
              <a:defRPr sz="1600">
                <a:solidFill>
                  <a:srgbClr val="003399"/>
                </a:solidFill>
                <a:latin typeface="+mn-lt"/>
              </a:defRPr>
            </a:lvl3pPr>
            <a:lvl4pPr marL="1600200" indent="-228600" algn="l" rtl="0" eaLnBrk="0" fontAlgn="base" hangingPunct="0">
              <a:spcBef>
                <a:spcPct val="20000"/>
              </a:spcBef>
              <a:spcAft>
                <a:spcPct val="0"/>
              </a:spcAft>
              <a:buFont typeface="Arial" charset="0"/>
              <a:buChar char="–"/>
              <a:defRPr sz="1600">
                <a:solidFill>
                  <a:srgbClr val="003399"/>
                </a:solidFill>
                <a:latin typeface="+mn-lt"/>
              </a:defRPr>
            </a:lvl4pPr>
            <a:lvl5pPr marL="2057400" indent="-228600" algn="l" rtl="0" eaLnBrk="0" fontAlgn="base" hangingPunct="0">
              <a:spcBef>
                <a:spcPct val="20000"/>
              </a:spcBef>
              <a:spcAft>
                <a:spcPct val="0"/>
              </a:spcAft>
              <a:buFont typeface="Arial" charset="0"/>
              <a:buChar char="»"/>
              <a:defRPr sz="1600">
                <a:solidFill>
                  <a:srgbClr val="003399"/>
                </a:solidFill>
                <a:latin typeface="+mn-lt"/>
              </a:defRPr>
            </a:lvl5pPr>
            <a:lvl6pPr marL="2514600" indent="-228600" algn="l" rtl="0" eaLnBrk="0" fontAlgn="base" hangingPunct="0">
              <a:spcBef>
                <a:spcPct val="20000"/>
              </a:spcBef>
              <a:spcAft>
                <a:spcPct val="0"/>
              </a:spcAft>
              <a:buFont typeface="Arial" charset="0"/>
              <a:buChar char="»"/>
              <a:defRPr sz="1600">
                <a:solidFill>
                  <a:srgbClr val="003399"/>
                </a:solidFill>
                <a:latin typeface="+mn-lt"/>
              </a:defRPr>
            </a:lvl6pPr>
            <a:lvl7pPr marL="2971800" indent="-228600" algn="l" rtl="0" eaLnBrk="0" fontAlgn="base" hangingPunct="0">
              <a:spcBef>
                <a:spcPct val="20000"/>
              </a:spcBef>
              <a:spcAft>
                <a:spcPct val="0"/>
              </a:spcAft>
              <a:buFont typeface="Arial" charset="0"/>
              <a:buChar char="»"/>
              <a:defRPr sz="1600">
                <a:solidFill>
                  <a:srgbClr val="003399"/>
                </a:solidFill>
                <a:latin typeface="+mn-lt"/>
              </a:defRPr>
            </a:lvl7pPr>
            <a:lvl8pPr marL="3429000" indent="-228600" algn="l" rtl="0" eaLnBrk="0" fontAlgn="base" hangingPunct="0">
              <a:spcBef>
                <a:spcPct val="20000"/>
              </a:spcBef>
              <a:spcAft>
                <a:spcPct val="0"/>
              </a:spcAft>
              <a:buFont typeface="Arial" charset="0"/>
              <a:buChar char="»"/>
              <a:defRPr sz="1600">
                <a:solidFill>
                  <a:srgbClr val="003399"/>
                </a:solidFill>
                <a:latin typeface="+mn-lt"/>
              </a:defRPr>
            </a:lvl8pPr>
            <a:lvl9pPr marL="3886200" indent="-228600" algn="l" rtl="0" eaLnBrk="0" fontAlgn="base" hangingPunct="0">
              <a:spcBef>
                <a:spcPct val="20000"/>
              </a:spcBef>
              <a:spcAft>
                <a:spcPct val="0"/>
              </a:spcAft>
              <a:buFont typeface="Arial" charset="0"/>
              <a:buChar char="»"/>
              <a:defRPr sz="1600">
                <a:solidFill>
                  <a:srgbClr val="003399"/>
                </a:solidFill>
                <a:latin typeface="+mn-lt"/>
              </a:defRPr>
            </a:lvl9pPr>
          </a:lstStyle>
          <a:p>
            <a:pPr marL="0" marR="0" lvl="0" indent="0" algn="l" defTabSz="914400" rtl="0" eaLnBrk="0" fontAlgn="base" latinLnBrk="0" hangingPunct="0">
              <a:lnSpc>
                <a:spcPct val="100000"/>
              </a:lnSpc>
              <a:spcBef>
                <a:spcPts val="0"/>
              </a:spcBef>
              <a:spcAft>
                <a:spcPts val="2400"/>
              </a:spcAft>
              <a:buClrTx/>
              <a:buSzTx/>
              <a:buNone/>
              <a:tabLst/>
              <a:defRPr/>
            </a:pPr>
            <a:r>
              <a:rPr kumimoji="0" lang="en-US" sz="2800" b="0" i="0" u="none" strike="noStrike" kern="0" cap="none" spc="0" normalizeH="0" baseline="0" noProof="0" dirty="0">
                <a:ln>
                  <a:noFill/>
                </a:ln>
                <a:solidFill>
                  <a:srgbClr val="4D4D4D">
                    <a:lumMod val="75000"/>
                  </a:srgbClr>
                </a:solidFill>
                <a:effectLst/>
                <a:uLnTx/>
                <a:uFillTx/>
                <a:latin typeface="Calibri"/>
                <a:ea typeface="+mn-ea"/>
                <a:cs typeface="+mn-cs"/>
              </a:rPr>
              <a:t>The US Department of Energy</a:t>
            </a:r>
          </a:p>
          <a:p>
            <a:pPr marL="342900" marR="0" lvl="0" indent="-342900" algn="l" defTabSz="914400" rtl="0" eaLnBrk="0" fontAlgn="base" latinLnBrk="0" hangingPunct="0">
              <a:lnSpc>
                <a:spcPct val="100000"/>
              </a:lnSpc>
              <a:spcBef>
                <a:spcPts val="0"/>
              </a:spcBef>
              <a:spcAft>
                <a:spcPts val="2400"/>
              </a:spcAft>
              <a:buClrTx/>
              <a:buSzTx/>
              <a:buFont typeface="Arial" charset="0"/>
              <a:buChar char="•"/>
              <a:tabLst/>
              <a:defRPr/>
            </a:pPr>
            <a:r>
              <a:rPr kumimoji="0" lang="en-US" sz="2800" b="0" i="0" u="none" strike="noStrike" kern="0" cap="none" spc="0" normalizeH="0" baseline="0" noProof="0" dirty="0">
                <a:ln>
                  <a:noFill/>
                </a:ln>
                <a:solidFill>
                  <a:srgbClr val="4D4D4D">
                    <a:lumMod val="75000"/>
                  </a:srgbClr>
                </a:solidFill>
                <a:effectLst/>
                <a:uLnTx/>
                <a:uFillTx/>
                <a:latin typeface="Calibri"/>
                <a:ea typeface="+mn-ea"/>
                <a:cs typeface="+mn-cs"/>
              </a:rPr>
              <a:t>Has expertise in technology, modeling, analysis, and data </a:t>
            </a:r>
          </a:p>
          <a:p>
            <a:pPr marL="342900" marR="0" lvl="0" indent="-342900" algn="l" defTabSz="914400" rtl="0" eaLnBrk="0" fontAlgn="base" latinLnBrk="0" hangingPunct="0">
              <a:lnSpc>
                <a:spcPct val="100000"/>
              </a:lnSpc>
              <a:spcBef>
                <a:spcPts val="0"/>
              </a:spcBef>
              <a:spcAft>
                <a:spcPts val="2400"/>
              </a:spcAft>
              <a:buClrTx/>
              <a:buSzTx/>
              <a:buFont typeface="Arial" charset="0"/>
              <a:buChar char="•"/>
              <a:tabLst/>
              <a:defRPr/>
            </a:pPr>
            <a:r>
              <a:rPr kumimoji="0" lang="en-US" sz="2800" b="0" i="0" u="none" strike="noStrike" kern="0" cap="none" spc="0" normalizeH="0" baseline="0" noProof="0" dirty="0">
                <a:ln>
                  <a:noFill/>
                </a:ln>
                <a:solidFill>
                  <a:srgbClr val="4D4D4D">
                    <a:lumMod val="75000"/>
                  </a:srgbClr>
                </a:solidFill>
                <a:effectLst/>
                <a:uLnTx/>
                <a:uFillTx/>
                <a:latin typeface="Calibri"/>
                <a:ea typeface="+mn-ea"/>
                <a:cs typeface="+mn-cs"/>
              </a:rPr>
              <a:t>Undertakes work that has broad and deep implications</a:t>
            </a:r>
          </a:p>
          <a:p>
            <a:pPr marL="342900" marR="0" lvl="0" indent="-342900" algn="l" defTabSz="914400" rtl="0" eaLnBrk="0" fontAlgn="base" latinLnBrk="0" hangingPunct="0">
              <a:lnSpc>
                <a:spcPct val="100000"/>
              </a:lnSpc>
              <a:spcBef>
                <a:spcPts val="0"/>
              </a:spcBef>
              <a:spcAft>
                <a:spcPts val="600"/>
              </a:spcAft>
              <a:buClrTx/>
              <a:buSzTx/>
              <a:buFont typeface="Arial" charset="0"/>
              <a:buChar char="•"/>
              <a:tabLst/>
              <a:defRPr/>
            </a:pPr>
            <a:r>
              <a:rPr kumimoji="0" lang="en-US" sz="2800" b="0" i="0" u="none" strike="noStrike" kern="0" cap="none" spc="0" normalizeH="0" baseline="0" noProof="0" dirty="0">
                <a:ln>
                  <a:noFill/>
                </a:ln>
                <a:solidFill>
                  <a:srgbClr val="4D4D4D">
                    <a:lumMod val="75000"/>
                  </a:srgbClr>
                </a:solidFill>
                <a:effectLst/>
                <a:uLnTx/>
                <a:uFillTx/>
                <a:latin typeface="Calibri"/>
                <a:ea typeface="+mn-ea"/>
                <a:cs typeface="+mn-cs"/>
              </a:rPr>
              <a:t>Can approach the diffuse water area from the energy side</a:t>
            </a:r>
          </a:p>
        </p:txBody>
      </p:sp>
    </p:spTree>
    <p:extLst>
      <p:ext uri="{BB962C8B-B14F-4D97-AF65-F5344CB8AC3E}">
        <p14:creationId xmlns:p14="http://schemas.microsoft.com/office/powerpoint/2010/main" val="3506231219"/>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 y="0"/>
            <a:ext cx="9123680" cy="900113"/>
          </a:xfrm>
        </p:spPr>
        <p:txBody>
          <a:bodyPr>
            <a:normAutofit fontScale="90000"/>
          </a:bodyPr>
          <a:lstStyle/>
          <a:p>
            <a:pPr algn="l"/>
            <a:r>
              <a:rPr lang="en-US" sz="3100" dirty="0">
                <a:solidFill>
                  <a:srgbClr val="002060"/>
                </a:solidFill>
              </a:rPr>
              <a:t>DOE’s</a:t>
            </a:r>
            <a:r>
              <a:rPr lang="en-US" sz="2800" dirty="0">
                <a:solidFill>
                  <a:srgbClr val="002060"/>
                </a:solidFill>
              </a:rPr>
              <a:t> Six Strategic Pillars for the Water-Energy Nexus</a:t>
            </a:r>
          </a:p>
        </p:txBody>
      </p:sp>
      <p:sp>
        <p:nvSpPr>
          <p:cNvPr id="7" name="TextBox 6"/>
          <p:cNvSpPr txBox="1"/>
          <p:nvPr/>
        </p:nvSpPr>
        <p:spPr>
          <a:xfrm>
            <a:off x="20320" y="762000"/>
            <a:ext cx="9144000" cy="5801588"/>
          </a:xfrm>
          <a:prstGeom prst="rect">
            <a:avLst/>
          </a:prstGeom>
          <a:noFill/>
        </p:spPr>
        <p:txBody>
          <a:bodyPr wrap="square" lIns="182880" tIns="182880" rIns="182880" rtlCol="0">
            <a:spAutoFit/>
          </a:bodyPr>
          <a:lstStyle/>
          <a:p>
            <a:pPr marL="731520" indent="-457200">
              <a:buFont typeface="+mj-lt"/>
              <a:buAutoNum type="arabicPeriod"/>
            </a:pPr>
            <a:r>
              <a:rPr lang="en-US" sz="2400" dirty="0">
                <a:solidFill>
                  <a:srgbClr val="000000"/>
                </a:solidFill>
                <a:latin typeface="Arial" panose="020B0604020202020204" pitchFamily="34" charset="0"/>
                <a:cs typeface="Arial" panose="020B0604020202020204" pitchFamily="34" charset="0"/>
              </a:rPr>
              <a:t>Optimize the freshwater efficiency of energy production, electricity generation, and end use systems.</a:t>
            </a:r>
          </a:p>
          <a:p>
            <a:pPr marL="731520" indent="-457200">
              <a:buFont typeface="+mj-lt"/>
              <a:buAutoNum type="arabicPeriod"/>
            </a:pPr>
            <a:endParaRPr lang="en-US" sz="1000" dirty="0">
              <a:solidFill>
                <a:srgbClr val="000000"/>
              </a:solidFill>
              <a:latin typeface="Arial" panose="020B0604020202020204" pitchFamily="34" charset="0"/>
              <a:cs typeface="Arial" panose="020B0604020202020204" pitchFamily="34" charset="0"/>
            </a:endParaRPr>
          </a:p>
          <a:p>
            <a:pPr marL="731520" indent="-457200">
              <a:buFont typeface="+mj-lt"/>
              <a:buAutoNum type="arabicPeriod"/>
            </a:pPr>
            <a:endParaRPr lang="en-US" sz="1000" dirty="0">
              <a:solidFill>
                <a:srgbClr val="000000"/>
              </a:solidFill>
              <a:latin typeface="Arial" panose="020B0604020202020204" pitchFamily="34" charset="0"/>
              <a:cs typeface="Arial" panose="020B0604020202020204" pitchFamily="34" charset="0"/>
            </a:endParaRPr>
          </a:p>
          <a:p>
            <a:pPr marL="731520" indent="-457200">
              <a:buFont typeface="+mj-lt"/>
              <a:buAutoNum type="arabicPeriod"/>
            </a:pPr>
            <a:r>
              <a:rPr lang="en-US" sz="2400" dirty="0">
                <a:solidFill>
                  <a:srgbClr val="FF0000"/>
                </a:solidFill>
                <a:latin typeface="Arial" panose="020B0604020202020204" pitchFamily="34" charset="0"/>
                <a:cs typeface="Arial" panose="020B0604020202020204" pitchFamily="34" charset="0"/>
              </a:rPr>
              <a:t>Optimize the energy efficiency of water management, treatment, distribution, and end use systems.</a:t>
            </a:r>
          </a:p>
          <a:p>
            <a:pPr marL="731520" indent="-457200">
              <a:buFont typeface="+mj-lt"/>
              <a:buAutoNum type="arabicPeriod"/>
            </a:pPr>
            <a:endParaRPr lang="en-US" sz="1000" dirty="0">
              <a:solidFill>
                <a:srgbClr val="000000"/>
              </a:solidFill>
              <a:latin typeface="Arial" panose="020B0604020202020204" pitchFamily="34" charset="0"/>
              <a:cs typeface="Arial" panose="020B0604020202020204" pitchFamily="34" charset="0"/>
            </a:endParaRPr>
          </a:p>
          <a:p>
            <a:pPr marL="731520" indent="-457200">
              <a:buFont typeface="+mj-lt"/>
              <a:buAutoNum type="arabicPeriod"/>
            </a:pPr>
            <a:r>
              <a:rPr lang="en-US" sz="2400" dirty="0">
                <a:solidFill>
                  <a:srgbClr val="FF0000"/>
                </a:solidFill>
                <a:latin typeface="Arial" panose="020B0604020202020204" pitchFamily="34" charset="0"/>
                <a:cs typeface="Arial" panose="020B0604020202020204" pitchFamily="34" charset="0"/>
              </a:rPr>
              <a:t>Enhance the reliability and resilience of energy and water systems.</a:t>
            </a:r>
          </a:p>
          <a:p>
            <a:pPr marL="731520" indent="-457200">
              <a:buFont typeface="+mj-lt"/>
              <a:buAutoNum type="arabicPeriod"/>
            </a:pPr>
            <a:endParaRPr lang="en-US" sz="1000" dirty="0">
              <a:solidFill>
                <a:srgbClr val="000000"/>
              </a:solidFill>
              <a:latin typeface="Arial" panose="020B0604020202020204" pitchFamily="34" charset="0"/>
              <a:cs typeface="Arial" panose="020B0604020202020204" pitchFamily="34" charset="0"/>
            </a:endParaRPr>
          </a:p>
          <a:p>
            <a:pPr marL="731520" indent="-457200">
              <a:buFont typeface="+mj-lt"/>
              <a:buAutoNum type="arabicPeriod"/>
            </a:pPr>
            <a:r>
              <a:rPr lang="en-US" sz="2400" dirty="0">
                <a:solidFill>
                  <a:srgbClr val="000000"/>
                </a:solidFill>
                <a:latin typeface="Arial" panose="020B0604020202020204" pitchFamily="34" charset="0"/>
                <a:cs typeface="Arial" panose="020B0604020202020204" pitchFamily="34" charset="0"/>
              </a:rPr>
              <a:t>Increase safe and productive use of nontraditional water sources.</a:t>
            </a:r>
          </a:p>
          <a:p>
            <a:pPr marL="731520" indent="-457200">
              <a:buFont typeface="+mj-lt"/>
              <a:buAutoNum type="arabicPeriod"/>
            </a:pPr>
            <a:endParaRPr lang="en-US" sz="1000" dirty="0">
              <a:solidFill>
                <a:srgbClr val="000000"/>
              </a:solidFill>
              <a:latin typeface="Arial" panose="020B0604020202020204" pitchFamily="34" charset="0"/>
              <a:cs typeface="Arial" panose="020B0604020202020204" pitchFamily="34" charset="0"/>
            </a:endParaRPr>
          </a:p>
          <a:p>
            <a:pPr marL="731520" indent="-457200">
              <a:buFont typeface="+mj-lt"/>
              <a:buAutoNum type="arabicPeriod"/>
            </a:pPr>
            <a:r>
              <a:rPr lang="en-US" sz="2400" dirty="0">
                <a:solidFill>
                  <a:srgbClr val="000000"/>
                </a:solidFill>
                <a:latin typeface="Arial" panose="020B0604020202020204" pitchFamily="34" charset="0"/>
                <a:cs typeface="Arial" panose="020B0604020202020204" pitchFamily="34" charset="0"/>
              </a:rPr>
              <a:t>Promote responsible energy operations with respect to water quality, ecosystem, and seismic impacts.</a:t>
            </a:r>
          </a:p>
          <a:p>
            <a:pPr marL="731520" indent="-457200">
              <a:buFont typeface="+mj-lt"/>
              <a:buAutoNum type="arabicPeriod"/>
            </a:pPr>
            <a:endParaRPr lang="en-US" sz="1000" dirty="0">
              <a:solidFill>
                <a:srgbClr val="000000"/>
              </a:solidFill>
              <a:latin typeface="Arial" panose="020B0604020202020204" pitchFamily="34" charset="0"/>
              <a:cs typeface="Arial" panose="020B0604020202020204" pitchFamily="34" charset="0"/>
            </a:endParaRPr>
          </a:p>
          <a:p>
            <a:pPr marL="731520" indent="-457200">
              <a:buFont typeface="+mj-lt"/>
              <a:buAutoNum type="arabicPeriod"/>
            </a:pPr>
            <a:r>
              <a:rPr lang="en-US" sz="2400" dirty="0">
                <a:solidFill>
                  <a:srgbClr val="FF0000"/>
                </a:solidFill>
                <a:latin typeface="Arial" panose="020B0604020202020204" pitchFamily="34" charset="0"/>
                <a:cs typeface="Arial" panose="020B0604020202020204" pitchFamily="34" charset="0"/>
              </a:rPr>
              <a:t>Exploit productive synergies among water and energy systems.</a:t>
            </a:r>
          </a:p>
        </p:txBody>
      </p:sp>
    </p:spTree>
    <p:extLst>
      <p:ext uri="{BB962C8B-B14F-4D97-AF65-F5344CB8AC3E}">
        <p14:creationId xmlns:p14="http://schemas.microsoft.com/office/powerpoint/2010/main" val="567425951"/>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9144000" cy="901700"/>
          </a:xfrm>
          <a:noFill/>
          <a:ln w="9525">
            <a:noFill/>
            <a:miter lim="800000"/>
            <a:headEnd/>
            <a:tailEnd/>
          </a:ln>
        </p:spPr>
        <p:txBody>
          <a:bodyPr vert="horz" wrap="square" lIns="91440" tIns="45720" rIns="91440" bIns="45720" numCol="1" anchor="ctr" anchorCtr="0" compatLnSpc="1">
            <a:prstTxWarp prst="textNoShape">
              <a:avLst/>
            </a:prstTxWarp>
            <a:noAutofit/>
          </a:bodyPr>
          <a:lstStyle/>
          <a:p>
            <a:r>
              <a:rPr lang="en-US" sz="2800" dirty="0">
                <a:solidFill>
                  <a:srgbClr val="002060"/>
                </a:solidFill>
                <a:latin typeface="Arial" charset="0"/>
                <a:ea typeface="ＭＳ Ｐゴシック"/>
                <a:cs typeface="ＭＳ Ｐゴシック"/>
              </a:rPr>
              <a:t>Office of Energy Efficiency and Renewable Energy</a:t>
            </a:r>
          </a:p>
        </p:txBody>
      </p:sp>
      <p:sp>
        <p:nvSpPr>
          <p:cNvPr id="5" name="Content Placeholder 2"/>
          <p:cNvSpPr>
            <a:spLocks noGrp="1"/>
          </p:cNvSpPr>
          <p:nvPr/>
        </p:nvSpPr>
        <p:spPr>
          <a:xfrm>
            <a:off x="3810000" y="1447800"/>
            <a:ext cx="5059362" cy="4572000"/>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2400" kern="1200">
                <a:solidFill>
                  <a:schemeClr val="tx1">
                    <a:lumMod val="50000"/>
                  </a:schemeClr>
                </a:solidFill>
                <a:latin typeface="Calibri"/>
                <a:ea typeface="+mn-ea"/>
                <a:cs typeface="Calibri"/>
              </a:defRPr>
            </a:lvl1pPr>
            <a:lvl2pPr marL="742950" indent="-285750" algn="l" defTabSz="457200" rtl="0" eaLnBrk="0" fontAlgn="base" hangingPunct="0">
              <a:spcBef>
                <a:spcPct val="20000"/>
              </a:spcBef>
              <a:spcAft>
                <a:spcPct val="0"/>
              </a:spcAft>
              <a:buFont typeface="Arial" charset="0"/>
              <a:buChar char="–"/>
              <a:defRPr sz="2000" kern="1200">
                <a:solidFill>
                  <a:schemeClr val="tx1">
                    <a:lumMod val="50000"/>
                  </a:schemeClr>
                </a:solidFill>
                <a:latin typeface="Calibri"/>
                <a:ea typeface="+mn-ea"/>
                <a:cs typeface="Calibri"/>
              </a:defRPr>
            </a:lvl2pPr>
            <a:lvl3pPr marL="1143000" indent="-228600" algn="l" defTabSz="457200" rtl="0" eaLnBrk="0" fontAlgn="base" hangingPunct="0">
              <a:spcBef>
                <a:spcPct val="20000"/>
              </a:spcBef>
              <a:spcAft>
                <a:spcPct val="0"/>
              </a:spcAft>
              <a:buFont typeface="Arial" charset="0"/>
              <a:buChar char="•"/>
              <a:defRPr kern="1200">
                <a:solidFill>
                  <a:schemeClr val="tx1">
                    <a:lumMod val="50000"/>
                  </a:schemeClr>
                </a:solidFill>
                <a:latin typeface="Calibri"/>
                <a:ea typeface="+mn-ea"/>
                <a:cs typeface="Calibri"/>
              </a:defRPr>
            </a:lvl3pPr>
            <a:lvl4pPr marL="1600200" indent="-228600" algn="l" defTabSz="457200" rtl="0" eaLnBrk="0" fontAlgn="base" hangingPunct="0">
              <a:spcBef>
                <a:spcPct val="20000"/>
              </a:spcBef>
              <a:spcAft>
                <a:spcPct val="0"/>
              </a:spcAft>
              <a:buFont typeface="Arial" charset="0"/>
              <a:buChar char="–"/>
              <a:defRPr kern="1200">
                <a:solidFill>
                  <a:schemeClr val="tx1">
                    <a:lumMod val="50000"/>
                  </a:schemeClr>
                </a:solidFill>
                <a:latin typeface="Calibri"/>
                <a:ea typeface="+mn-ea"/>
                <a:cs typeface="Calibri"/>
              </a:defRPr>
            </a:lvl4pPr>
            <a:lvl5pPr marL="2057400" indent="-228600" algn="l" defTabSz="457200" rtl="0" eaLnBrk="0" fontAlgn="base" hangingPunct="0">
              <a:spcBef>
                <a:spcPct val="20000"/>
              </a:spcBef>
              <a:spcAft>
                <a:spcPct val="0"/>
              </a:spcAft>
              <a:buFont typeface="Arial" charset="0"/>
              <a:buChar char="»"/>
              <a:defRPr kern="1200">
                <a:solidFill>
                  <a:schemeClr val="tx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2400"/>
              </a:spcBef>
              <a:buFont typeface="Arial" charset="0"/>
              <a:buNone/>
              <a:defRPr/>
            </a:pPr>
            <a:r>
              <a:rPr lang="en-US" sz="2800" b="1" dirty="0">
                <a:solidFill>
                  <a:srgbClr val="000000"/>
                </a:solidFill>
              </a:rPr>
              <a:t>EERE Vision</a:t>
            </a:r>
          </a:p>
          <a:p>
            <a:pPr marL="400050" lvl="1" indent="0">
              <a:spcBef>
                <a:spcPts val="0"/>
              </a:spcBef>
              <a:buFont typeface="Arial" charset="0"/>
              <a:buNone/>
              <a:defRPr/>
            </a:pPr>
            <a:r>
              <a:rPr lang="en-US" sz="2400" dirty="0">
                <a:solidFill>
                  <a:srgbClr val="000000"/>
                </a:solidFill>
              </a:rPr>
              <a:t>A strong and prosperous America powered by clean, affordable, and secure energy</a:t>
            </a:r>
          </a:p>
          <a:p>
            <a:pPr marL="400050" lvl="1" indent="0">
              <a:spcBef>
                <a:spcPts val="0"/>
              </a:spcBef>
              <a:buFont typeface="Arial" charset="0"/>
              <a:buNone/>
              <a:defRPr/>
            </a:pPr>
            <a:endParaRPr lang="en-US" sz="2400" dirty="0">
              <a:solidFill>
                <a:srgbClr val="000000"/>
              </a:solidFill>
            </a:endParaRPr>
          </a:p>
          <a:p>
            <a:pPr marL="0" indent="0">
              <a:spcBef>
                <a:spcPts val="2400"/>
              </a:spcBef>
              <a:buFont typeface="Arial" charset="0"/>
              <a:buNone/>
              <a:defRPr/>
            </a:pPr>
            <a:r>
              <a:rPr lang="en-US" sz="2800" b="1" dirty="0">
                <a:solidFill>
                  <a:srgbClr val="000000"/>
                </a:solidFill>
              </a:rPr>
              <a:t>EERE Mission</a:t>
            </a:r>
          </a:p>
          <a:p>
            <a:pPr marL="400050" lvl="1" indent="0">
              <a:spcBef>
                <a:spcPts val="0"/>
              </a:spcBef>
              <a:buFont typeface="Arial" charset="0"/>
              <a:buNone/>
              <a:defRPr/>
            </a:pPr>
            <a:r>
              <a:rPr lang="en-US" sz="2400" dirty="0">
                <a:solidFill>
                  <a:srgbClr val="000000"/>
                </a:solidFill>
              </a:rPr>
              <a:t>To create and sustain American leadership in the transition to a global clean energy economy</a:t>
            </a:r>
          </a:p>
          <a:p>
            <a:pPr marL="0" indent="0">
              <a:buFont typeface="Arial" charset="0"/>
              <a:buNone/>
              <a:defRPr/>
            </a:pPr>
            <a:endParaRPr lang="en-US" sz="2800" dirty="0">
              <a:solidFill>
                <a:srgbClr val="3C474F"/>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6150" y="4257941"/>
            <a:ext cx="914400" cy="914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788571">
            <a:off x="441262" y="4374128"/>
            <a:ext cx="914400" cy="9144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390317">
            <a:off x="2493963" y="2268117"/>
            <a:ext cx="914400" cy="9144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1342" y="2426208"/>
            <a:ext cx="822960" cy="82296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20483">
            <a:off x="2793032" y="4293321"/>
            <a:ext cx="914400" cy="9144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6102" y="3325368"/>
            <a:ext cx="914400" cy="9144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7902" y="1447800"/>
            <a:ext cx="914400" cy="914400"/>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7022" y="2334768"/>
            <a:ext cx="914400" cy="914400"/>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554839">
            <a:off x="1991973" y="1487897"/>
            <a:ext cx="914400" cy="914400"/>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1329430">
            <a:off x="441261" y="3317300"/>
            <a:ext cx="914400" cy="914400"/>
          </a:xfrm>
          <a:prstGeom prst="rect">
            <a:avLst/>
          </a:prstGeom>
        </p:spPr>
      </p:pic>
      <p:pic>
        <p:nvPicPr>
          <p:cNvPr id="15" name="Picture 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374501">
            <a:off x="2622104" y="3278370"/>
            <a:ext cx="914400" cy="914400"/>
          </a:xfrm>
          <a:prstGeom prst="rect">
            <a:avLst/>
          </a:prstGeom>
        </p:spPr>
      </p:pic>
    </p:spTree>
    <p:extLst>
      <p:ext uri="{BB962C8B-B14F-4D97-AF65-F5344CB8AC3E}">
        <p14:creationId xmlns:p14="http://schemas.microsoft.com/office/powerpoint/2010/main" val="2507577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nvGraphicFramePr>
        <p:xfrm>
          <a:off x="673970" y="838200"/>
          <a:ext cx="78486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2"/>
          <p:cNvSpPr txBox="1">
            <a:spLocks/>
          </p:cNvSpPr>
          <p:nvPr/>
        </p:nvSpPr>
        <p:spPr>
          <a:xfrm>
            <a:off x="52540" y="88900"/>
            <a:ext cx="9091460" cy="901700"/>
          </a:xfrm>
          <a:prstGeom prst="rect">
            <a:avLst/>
          </a:prstGeom>
        </p:spPr>
        <p:txBody>
          <a:bodyPr/>
          <a:lstStyle>
            <a:lvl1pPr algn="l" defTabSz="457200" rtl="0" eaLnBrk="1" fontAlgn="base" hangingPunct="1">
              <a:lnSpc>
                <a:spcPts val="2800"/>
              </a:lnSpc>
              <a:spcBef>
                <a:spcPct val="0"/>
              </a:spcBef>
              <a:spcAft>
                <a:spcPct val="0"/>
              </a:spcAft>
              <a:defRPr sz="2600" kern="1200">
                <a:solidFill>
                  <a:srgbClr val="FFFFFF"/>
                </a:solidFill>
                <a:latin typeface="+mj-lt"/>
                <a:ea typeface="ＭＳ Ｐゴシック" pitchFamily="-106" charset="-128"/>
                <a:cs typeface="ＭＳ Ｐゴシック" pitchFamily="-106" charset="-128"/>
              </a:defRPr>
            </a:lvl1pPr>
            <a:lvl2pPr algn="l" defTabSz="457200" rtl="0" eaLnBrk="1" fontAlgn="base" hangingPunct="1">
              <a:lnSpc>
                <a:spcPts val="2800"/>
              </a:lnSpc>
              <a:spcBef>
                <a:spcPct val="0"/>
              </a:spcBef>
              <a:spcAft>
                <a:spcPct val="0"/>
              </a:spcAft>
              <a:defRPr sz="2600">
                <a:solidFill>
                  <a:srgbClr val="FFFFFF"/>
                </a:solidFill>
                <a:latin typeface="Arial" pitchFamily="-106" charset="0"/>
                <a:ea typeface="ＭＳ Ｐゴシック" pitchFamily="-106" charset="-128"/>
                <a:cs typeface="ＭＳ Ｐゴシック" pitchFamily="-106" charset="-128"/>
              </a:defRPr>
            </a:lvl2pPr>
            <a:lvl3pPr algn="l" defTabSz="457200" rtl="0" eaLnBrk="1" fontAlgn="base" hangingPunct="1">
              <a:lnSpc>
                <a:spcPts val="2800"/>
              </a:lnSpc>
              <a:spcBef>
                <a:spcPct val="0"/>
              </a:spcBef>
              <a:spcAft>
                <a:spcPct val="0"/>
              </a:spcAft>
              <a:defRPr sz="2600">
                <a:solidFill>
                  <a:srgbClr val="FFFFFF"/>
                </a:solidFill>
                <a:latin typeface="Arial" pitchFamily="-106" charset="0"/>
                <a:ea typeface="ＭＳ Ｐゴシック" pitchFamily="-106" charset="-128"/>
                <a:cs typeface="ＭＳ Ｐゴシック" pitchFamily="-106" charset="-128"/>
              </a:defRPr>
            </a:lvl3pPr>
            <a:lvl4pPr algn="l" defTabSz="457200" rtl="0" eaLnBrk="1" fontAlgn="base" hangingPunct="1">
              <a:lnSpc>
                <a:spcPts val="2800"/>
              </a:lnSpc>
              <a:spcBef>
                <a:spcPct val="0"/>
              </a:spcBef>
              <a:spcAft>
                <a:spcPct val="0"/>
              </a:spcAft>
              <a:defRPr sz="2600">
                <a:solidFill>
                  <a:srgbClr val="FFFFFF"/>
                </a:solidFill>
                <a:latin typeface="Arial" pitchFamily="-106" charset="0"/>
                <a:ea typeface="ＭＳ Ｐゴシック" pitchFamily="-106" charset="-128"/>
                <a:cs typeface="ＭＳ Ｐゴシック" pitchFamily="-106" charset="-128"/>
              </a:defRPr>
            </a:lvl4pPr>
            <a:lvl5pPr algn="l" defTabSz="457200" rtl="0" eaLnBrk="1" fontAlgn="base" hangingPunct="1">
              <a:lnSpc>
                <a:spcPts val="2800"/>
              </a:lnSpc>
              <a:spcBef>
                <a:spcPct val="0"/>
              </a:spcBef>
              <a:spcAft>
                <a:spcPct val="0"/>
              </a:spcAft>
              <a:defRPr sz="2600">
                <a:solidFill>
                  <a:srgbClr val="FFFFFF"/>
                </a:solidFill>
                <a:latin typeface="Arial" pitchFamily="-106" charset="0"/>
                <a:ea typeface="ＭＳ Ｐゴシック" pitchFamily="-106" charset="-128"/>
                <a:cs typeface="ＭＳ Ｐゴシック" pitchFamily="-106" charset="-128"/>
              </a:defRPr>
            </a:lvl5pPr>
            <a:lvl6pPr marL="457200" algn="l" defTabSz="457200" rtl="0" eaLnBrk="1" fontAlgn="base" hangingPunct="1">
              <a:lnSpc>
                <a:spcPts val="2800"/>
              </a:lnSpc>
              <a:spcBef>
                <a:spcPct val="0"/>
              </a:spcBef>
              <a:spcAft>
                <a:spcPct val="0"/>
              </a:spcAft>
              <a:defRPr sz="2600">
                <a:solidFill>
                  <a:srgbClr val="FFFFFF"/>
                </a:solidFill>
                <a:latin typeface="Arial" pitchFamily="-106" charset="0"/>
                <a:ea typeface="ＭＳ Ｐゴシック" pitchFamily="-106" charset="-128"/>
                <a:cs typeface="ＭＳ Ｐゴシック" pitchFamily="-106" charset="-128"/>
              </a:defRPr>
            </a:lvl6pPr>
            <a:lvl7pPr marL="914400" algn="l" defTabSz="457200" rtl="0" eaLnBrk="1" fontAlgn="base" hangingPunct="1">
              <a:lnSpc>
                <a:spcPts val="2800"/>
              </a:lnSpc>
              <a:spcBef>
                <a:spcPct val="0"/>
              </a:spcBef>
              <a:spcAft>
                <a:spcPct val="0"/>
              </a:spcAft>
              <a:defRPr sz="2600">
                <a:solidFill>
                  <a:srgbClr val="FFFFFF"/>
                </a:solidFill>
                <a:latin typeface="Arial" pitchFamily="-106" charset="0"/>
                <a:ea typeface="ＭＳ Ｐゴシック" pitchFamily="-106" charset="-128"/>
                <a:cs typeface="ＭＳ Ｐゴシック" pitchFamily="-106" charset="-128"/>
              </a:defRPr>
            </a:lvl7pPr>
            <a:lvl8pPr marL="1371600" algn="l" defTabSz="457200" rtl="0" eaLnBrk="1" fontAlgn="base" hangingPunct="1">
              <a:lnSpc>
                <a:spcPts val="2800"/>
              </a:lnSpc>
              <a:spcBef>
                <a:spcPct val="0"/>
              </a:spcBef>
              <a:spcAft>
                <a:spcPct val="0"/>
              </a:spcAft>
              <a:defRPr sz="2600">
                <a:solidFill>
                  <a:srgbClr val="FFFFFF"/>
                </a:solidFill>
                <a:latin typeface="Arial" pitchFamily="-106" charset="0"/>
                <a:ea typeface="ＭＳ Ｐゴシック" pitchFamily="-106" charset="-128"/>
                <a:cs typeface="ＭＳ Ｐゴシック" pitchFamily="-106" charset="-128"/>
              </a:defRPr>
            </a:lvl8pPr>
            <a:lvl9pPr marL="1828800" algn="l" defTabSz="457200" rtl="0" eaLnBrk="1" fontAlgn="base" hangingPunct="1">
              <a:lnSpc>
                <a:spcPts val="2800"/>
              </a:lnSpc>
              <a:spcBef>
                <a:spcPct val="0"/>
              </a:spcBef>
              <a:spcAft>
                <a:spcPct val="0"/>
              </a:spcAft>
              <a:defRPr sz="2600">
                <a:solidFill>
                  <a:srgbClr val="FFFFFF"/>
                </a:solidFill>
                <a:latin typeface="Arial" pitchFamily="-106" charset="0"/>
                <a:ea typeface="ＭＳ Ｐゴシック" pitchFamily="-106" charset="-128"/>
                <a:cs typeface="ＭＳ Ｐゴシック" pitchFamily="-106" charset="-128"/>
              </a:defRPr>
            </a:lvl9pPr>
          </a:lstStyle>
          <a:p>
            <a:r>
              <a:rPr lang="en-US" sz="3600" b="1" dirty="0">
                <a:solidFill>
                  <a:srgbClr val="002060"/>
                </a:solidFill>
              </a:rPr>
              <a:t>EERE’s Guiding Principles: Five Core Questions</a:t>
            </a:r>
          </a:p>
        </p:txBody>
      </p:sp>
    </p:spTree>
    <p:extLst>
      <p:ext uri="{BB962C8B-B14F-4D97-AF65-F5344CB8AC3E}">
        <p14:creationId xmlns:p14="http://schemas.microsoft.com/office/powerpoint/2010/main" val="343308690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486709"/>
            <a:ext cx="9144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endParaRPr>
          </a:p>
        </p:txBody>
      </p:sp>
      <p:pic>
        <p:nvPicPr>
          <p:cNvPr id="11" name="Picture 10" descr="banner images.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173084" y="838201"/>
            <a:ext cx="2861599" cy="4439961"/>
          </a:xfrm>
          <a:prstGeom prst="rect">
            <a:avLst/>
          </a:prstGeom>
          <a:effectLst/>
        </p:spPr>
      </p:pic>
      <p:pic>
        <p:nvPicPr>
          <p:cNvPr id="12" name="Picture 11" descr="banner images.png"/>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124200" y="838200"/>
            <a:ext cx="2938241" cy="4439961"/>
          </a:xfrm>
          <a:prstGeom prst="rect">
            <a:avLst/>
          </a:prstGeom>
          <a:effectLst/>
        </p:spPr>
      </p:pic>
      <p:pic>
        <p:nvPicPr>
          <p:cNvPr id="13" name="Picture 12" descr="banner images.png"/>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52400" y="838200"/>
            <a:ext cx="2881890" cy="4439961"/>
          </a:xfrm>
          <a:prstGeom prst="rect">
            <a:avLst/>
          </a:prstGeom>
          <a:effectLst/>
        </p:spPr>
      </p:pic>
      <p:pic>
        <p:nvPicPr>
          <p:cNvPr id="14" name="Picture 13" descr="Screen shot 2012-04-17 at 3.59.08 PM.png"/>
          <p:cNvPicPr>
            <a:picLocks noChangeAspect="1"/>
          </p:cNvPicPr>
          <p:nvPr/>
        </p:nvPicPr>
        <p:blipFill rotWithShape="1">
          <a:blip r:embed="rId6" cstate="print">
            <a:extLst>
              <a:ext uri="{28A0092B-C50C-407E-A947-70E740481C1C}">
                <a14:useLocalDpi xmlns:a14="http://schemas.microsoft.com/office/drawing/2010/main" val="0"/>
              </a:ext>
            </a:extLst>
          </a:blip>
          <a:srcRect b="28192"/>
          <a:stretch/>
        </p:blipFill>
        <p:spPr>
          <a:xfrm>
            <a:off x="6415707" y="152400"/>
            <a:ext cx="2376352" cy="618702"/>
          </a:xfrm>
          <a:prstGeom prst="rect">
            <a:avLst/>
          </a:prstGeom>
          <a:effectLst/>
        </p:spPr>
      </p:pic>
      <p:pic>
        <p:nvPicPr>
          <p:cNvPr id="15" name="Picture 14" descr="Screen shot 2012-04-17 at 3.50.21 PM.png"/>
          <p:cNvPicPr>
            <a:picLocks noChangeAspect="1"/>
          </p:cNvPicPr>
          <p:nvPr/>
        </p:nvPicPr>
        <p:blipFill rotWithShape="1">
          <a:blip r:embed="rId7" cstate="print">
            <a:extLst>
              <a:ext uri="{28A0092B-C50C-407E-A947-70E740481C1C}">
                <a14:useLocalDpi xmlns:a14="http://schemas.microsoft.com/office/drawing/2010/main" val="0"/>
              </a:ext>
            </a:extLst>
          </a:blip>
          <a:srcRect b="29040"/>
          <a:stretch/>
        </p:blipFill>
        <p:spPr>
          <a:xfrm>
            <a:off x="3183620" y="246583"/>
            <a:ext cx="2819400" cy="515417"/>
          </a:xfrm>
          <a:prstGeom prst="rect">
            <a:avLst/>
          </a:prstGeom>
          <a:effectLst/>
        </p:spPr>
      </p:pic>
      <p:pic>
        <p:nvPicPr>
          <p:cNvPr id="17"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7519" t="24060" r="58195" b="51399"/>
          <a:stretch/>
        </p:blipFill>
        <p:spPr bwMode="auto">
          <a:xfrm>
            <a:off x="293609" y="189297"/>
            <a:ext cx="2395370" cy="535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0334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201523" y="1112209"/>
            <a:ext cx="8763000" cy="1447800"/>
          </a:xfrm>
          <a:prstGeom prst="rect">
            <a:avLst/>
          </a:prstGeom>
        </p:spPr>
        <p:txBody>
          <a:bodyPr vert="horz" wrap="square" lIns="91440" tIns="45720" rIns="91440" bIns="45720" rtlCol="0">
            <a:normAutofit/>
          </a:bodyPr>
          <a:lstStyle/>
          <a:p>
            <a:pPr defTabSz="457200">
              <a:spcBef>
                <a:spcPct val="20000"/>
              </a:spcBef>
            </a:pPr>
            <a:r>
              <a:rPr lang="en-US" sz="1600" dirty="0">
                <a:solidFill>
                  <a:srgbClr val="000000"/>
                </a:solidFill>
                <a:cs typeface="Arial Narrow"/>
              </a:rPr>
              <a:t>EERE leads a robust network of researchers and other partners to continually develop innovative, cost-effective, energy-saving solutions, which helps make our country run better through increased efficiency – better plants, manufacturing processes, products, new homes, ways to improve older homes, and buildings in which to work, shop, and lead our everyday lives. </a:t>
            </a:r>
          </a:p>
        </p:txBody>
      </p:sp>
      <p:pic>
        <p:nvPicPr>
          <p:cNvPr id="20" name="Picture 4" descr="P:\Communications &amp; Outreach\Pictures and Graphics\Corporate\EERE Icons from web\gifs (transparency)\home_page_buildings.g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7893"/>
          <a:stretch/>
        </p:blipFill>
        <p:spPr bwMode="auto">
          <a:xfrm>
            <a:off x="694461" y="2681513"/>
            <a:ext cx="1047584" cy="83468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9" descr="P:\Communications &amp; Outreach\Pictures and Graphics\Corporate\EERE Icons from web\gifs (transparency)\home_page_industry.g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745" r="14216" b="38589"/>
          <a:stretch/>
        </p:blipFill>
        <p:spPr bwMode="auto">
          <a:xfrm>
            <a:off x="2821868" y="2680311"/>
            <a:ext cx="909464" cy="83589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P:\Communications &amp; Outreach\Pictures and Graphics\Corporate\EERE Icons from web\gifs (transparency)\home_page_homes.gif"/>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640" b="38640"/>
          <a:stretch/>
        </p:blipFill>
        <p:spPr bwMode="auto">
          <a:xfrm>
            <a:off x="5210205" y="2933696"/>
            <a:ext cx="849109" cy="58250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P:\Communications &amp; Outreach\Pictures and Graphics\Corporate\EERE Icons from web\gifs (transparency)\home_page_govt.gif"/>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7282" t="6145" r="17295" b="33526"/>
          <a:stretch/>
        </p:blipFill>
        <p:spPr bwMode="auto">
          <a:xfrm>
            <a:off x="7414976" y="2754201"/>
            <a:ext cx="892645" cy="762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302906" y="3505200"/>
            <a:ext cx="1830694" cy="626617"/>
          </a:xfrm>
          <a:prstGeom prst="rect">
            <a:avLst/>
          </a:prstGeom>
        </p:spPr>
        <p:txBody>
          <a:bodyPr vert="horz" wrap="square" lIns="91440" tIns="45720" rIns="91440" bIns="45720" rtlCol="0">
            <a:normAutofit/>
          </a:bodyPr>
          <a:lstStyle/>
          <a:p>
            <a:pPr algn="ctr" defTabSz="457200">
              <a:spcBef>
                <a:spcPct val="20000"/>
              </a:spcBef>
            </a:pPr>
            <a:r>
              <a:rPr lang="en-US" sz="1400" dirty="0">
                <a:solidFill>
                  <a:srgbClr val="000000"/>
                </a:solidFill>
                <a:cs typeface="Arial Narrow"/>
              </a:rPr>
              <a:t>Building Technologies </a:t>
            </a:r>
          </a:p>
          <a:p>
            <a:pPr algn="ctr" defTabSz="457200">
              <a:spcBef>
                <a:spcPct val="20000"/>
              </a:spcBef>
            </a:pPr>
            <a:r>
              <a:rPr lang="en-US" sz="1400" dirty="0">
                <a:solidFill>
                  <a:srgbClr val="000000"/>
                </a:solidFill>
                <a:cs typeface="Arial Narrow"/>
              </a:rPr>
              <a:t>Office</a:t>
            </a:r>
          </a:p>
        </p:txBody>
      </p:sp>
      <p:sp>
        <p:nvSpPr>
          <p:cNvPr id="25" name="TextBox 24"/>
          <p:cNvSpPr txBox="1"/>
          <p:nvPr/>
        </p:nvSpPr>
        <p:spPr>
          <a:xfrm>
            <a:off x="2209800" y="3505200"/>
            <a:ext cx="2133600" cy="637070"/>
          </a:xfrm>
          <a:prstGeom prst="rect">
            <a:avLst/>
          </a:prstGeom>
        </p:spPr>
        <p:txBody>
          <a:bodyPr vert="horz" wrap="square" lIns="91440" tIns="45720" rIns="91440" bIns="45720" rtlCol="0">
            <a:normAutofit/>
          </a:bodyPr>
          <a:lstStyle/>
          <a:p>
            <a:pPr algn="ctr" defTabSz="457200">
              <a:spcBef>
                <a:spcPct val="20000"/>
              </a:spcBef>
            </a:pPr>
            <a:r>
              <a:rPr lang="en-US" sz="1400" dirty="0">
                <a:solidFill>
                  <a:srgbClr val="000000"/>
                </a:solidFill>
                <a:cs typeface="Arial Narrow"/>
              </a:rPr>
              <a:t>Advanced Manufacturing </a:t>
            </a:r>
          </a:p>
          <a:p>
            <a:pPr algn="ctr" defTabSz="457200">
              <a:spcBef>
                <a:spcPct val="20000"/>
              </a:spcBef>
            </a:pPr>
            <a:r>
              <a:rPr lang="en-US" sz="1400" dirty="0">
                <a:solidFill>
                  <a:srgbClr val="000000"/>
                </a:solidFill>
                <a:cs typeface="Arial Narrow"/>
              </a:rPr>
              <a:t>Office</a:t>
            </a:r>
          </a:p>
        </p:txBody>
      </p:sp>
      <p:sp>
        <p:nvSpPr>
          <p:cNvPr id="26" name="TextBox 25"/>
          <p:cNvSpPr txBox="1"/>
          <p:nvPr/>
        </p:nvSpPr>
        <p:spPr>
          <a:xfrm>
            <a:off x="1267690" y="4459456"/>
            <a:ext cx="6686521" cy="990600"/>
          </a:xfrm>
          <a:prstGeom prst="rect">
            <a:avLst/>
          </a:prstGeom>
        </p:spPr>
        <p:txBody>
          <a:bodyPr vert="horz" wrap="square" lIns="91440" tIns="45720" rIns="91440" bIns="45720" rtlCol="0">
            <a:normAutofit/>
          </a:bodyPr>
          <a:lstStyle/>
          <a:p>
            <a:pPr defTabSz="457200">
              <a:spcBef>
                <a:spcPct val="20000"/>
              </a:spcBef>
            </a:pPr>
            <a:endParaRPr lang="en-US" sz="1700" b="1" dirty="0">
              <a:solidFill>
                <a:srgbClr val="000000"/>
              </a:solidFill>
              <a:cs typeface="Arial Narrow"/>
            </a:endParaRPr>
          </a:p>
        </p:txBody>
      </p:sp>
      <p:sp>
        <p:nvSpPr>
          <p:cNvPr id="27" name="TextBox 26"/>
          <p:cNvSpPr txBox="1"/>
          <p:nvPr/>
        </p:nvSpPr>
        <p:spPr>
          <a:xfrm>
            <a:off x="4356101" y="3505200"/>
            <a:ext cx="2557320" cy="762000"/>
          </a:xfrm>
          <a:prstGeom prst="rect">
            <a:avLst/>
          </a:prstGeom>
        </p:spPr>
        <p:txBody>
          <a:bodyPr vert="horz" wrap="square" lIns="91440" tIns="45720" rIns="91440" bIns="45720" rtlCol="0">
            <a:normAutofit lnSpcReduction="10000"/>
          </a:bodyPr>
          <a:lstStyle/>
          <a:p>
            <a:pPr algn="ctr" defTabSz="457200">
              <a:spcBef>
                <a:spcPct val="20000"/>
              </a:spcBef>
            </a:pPr>
            <a:r>
              <a:rPr lang="en-US" sz="1400" dirty="0">
                <a:solidFill>
                  <a:srgbClr val="000000"/>
                </a:solidFill>
                <a:cs typeface="Arial Narrow"/>
              </a:rPr>
              <a:t>Weatherization &amp; </a:t>
            </a:r>
          </a:p>
          <a:p>
            <a:pPr algn="ctr" defTabSz="457200">
              <a:spcBef>
                <a:spcPct val="20000"/>
              </a:spcBef>
            </a:pPr>
            <a:r>
              <a:rPr lang="en-US" sz="1400" dirty="0">
                <a:solidFill>
                  <a:srgbClr val="000000"/>
                </a:solidFill>
                <a:cs typeface="Arial Narrow"/>
              </a:rPr>
              <a:t>Intergovernmental </a:t>
            </a:r>
          </a:p>
          <a:p>
            <a:pPr algn="ctr" defTabSz="457200">
              <a:spcBef>
                <a:spcPct val="20000"/>
              </a:spcBef>
            </a:pPr>
            <a:r>
              <a:rPr lang="en-US" sz="1400" dirty="0">
                <a:solidFill>
                  <a:srgbClr val="000000"/>
                </a:solidFill>
                <a:cs typeface="Arial Narrow"/>
              </a:rPr>
              <a:t>Programs Office</a:t>
            </a:r>
          </a:p>
        </p:txBody>
      </p:sp>
      <p:sp>
        <p:nvSpPr>
          <p:cNvPr id="28" name="TextBox 27"/>
          <p:cNvSpPr txBox="1"/>
          <p:nvPr/>
        </p:nvSpPr>
        <p:spPr>
          <a:xfrm>
            <a:off x="6565900" y="3505200"/>
            <a:ext cx="2590800" cy="645944"/>
          </a:xfrm>
          <a:prstGeom prst="rect">
            <a:avLst/>
          </a:prstGeom>
        </p:spPr>
        <p:txBody>
          <a:bodyPr vert="horz" wrap="square" lIns="91440" tIns="45720" rIns="91440" bIns="45720" rtlCol="0">
            <a:normAutofit/>
          </a:bodyPr>
          <a:lstStyle/>
          <a:p>
            <a:pPr algn="ctr" defTabSz="457200">
              <a:spcBef>
                <a:spcPct val="20000"/>
              </a:spcBef>
            </a:pPr>
            <a:r>
              <a:rPr lang="en-US" sz="1400" dirty="0">
                <a:solidFill>
                  <a:srgbClr val="000000"/>
                </a:solidFill>
                <a:cs typeface="Arial Narrow"/>
              </a:rPr>
              <a:t>Federal Energy </a:t>
            </a:r>
          </a:p>
          <a:p>
            <a:pPr algn="ctr" defTabSz="457200">
              <a:spcBef>
                <a:spcPct val="20000"/>
              </a:spcBef>
            </a:pPr>
            <a:r>
              <a:rPr lang="en-US" sz="1400" dirty="0">
                <a:solidFill>
                  <a:srgbClr val="000000"/>
                </a:solidFill>
                <a:cs typeface="Arial Narrow"/>
              </a:rPr>
              <a:t>Management Program</a:t>
            </a:r>
            <a:endParaRPr lang="en-US" sz="1600" dirty="0">
              <a:solidFill>
                <a:srgbClr val="000000"/>
              </a:solidFill>
              <a:cs typeface="Arial Narrow"/>
            </a:endParaRPr>
          </a:p>
        </p:txBody>
      </p:sp>
      <p:sp>
        <p:nvSpPr>
          <p:cNvPr id="14" name="TextBox 13"/>
          <p:cNvSpPr txBox="1"/>
          <p:nvPr/>
        </p:nvSpPr>
        <p:spPr>
          <a:xfrm>
            <a:off x="152400" y="4267200"/>
            <a:ext cx="7620000" cy="533400"/>
          </a:xfrm>
          <a:prstGeom prst="rect">
            <a:avLst/>
          </a:prstGeom>
        </p:spPr>
        <p:txBody>
          <a:bodyPr vert="horz" wrap="square" lIns="91440" tIns="45720" rIns="91440" bIns="45720" rtlCol="0">
            <a:normAutofit/>
          </a:bodyPr>
          <a:lstStyle/>
          <a:p>
            <a:pPr defTabSz="457200">
              <a:spcBef>
                <a:spcPct val="20000"/>
              </a:spcBef>
              <a:buFont typeface="Arial"/>
              <a:buNone/>
            </a:pPr>
            <a:r>
              <a:rPr lang="en-US" sz="2323" b="1" dirty="0">
                <a:solidFill>
                  <a:srgbClr val="000000"/>
                </a:solidFill>
                <a:cs typeface="Arial Narrow"/>
              </a:rPr>
              <a:t>Select Energy Efficiency Accomplishments:</a:t>
            </a:r>
          </a:p>
        </p:txBody>
      </p:sp>
      <p:sp>
        <p:nvSpPr>
          <p:cNvPr id="15" name="TextBox 14"/>
          <p:cNvSpPr txBox="1"/>
          <p:nvPr/>
        </p:nvSpPr>
        <p:spPr>
          <a:xfrm>
            <a:off x="234978" y="4572000"/>
            <a:ext cx="8909022" cy="1981200"/>
          </a:xfrm>
          <a:prstGeom prst="rect">
            <a:avLst/>
          </a:prstGeom>
        </p:spPr>
        <p:txBody>
          <a:bodyPr vert="horz" wrap="square" lIns="91440" tIns="45720" rIns="91440" bIns="45720" rtlCol="0">
            <a:noAutofit/>
          </a:bodyPr>
          <a:lstStyle/>
          <a:p>
            <a:pPr marL="342900" indent="-342900">
              <a:buFont typeface="Arial" panose="020B0604020202020204" pitchFamily="34" charset="0"/>
              <a:buChar char="•"/>
            </a:pPr>
            <a:r>
              <a:rPr lang="en-US" dirty="0">
                <a:solidFill>
                  <a:srgbClr val="000000"/>
                </a:solidFill>
                <a:cs typeface="Arial Narrow"/>
              </a:rPr>
              <a:t>Standards enacted since 2009 are projected to avoid a cumulative total of 2.2 billion metric tons of carbon emissions by 2030 </a:t>
            </a:r>
          </a:p>
          <a:p>
            <a:pPr marL="342900" indent="-342900">
              <a:buFont typeface="Arial" panose="020B0604020202020204" pitchFamily="34" charset="0"/>
              <a:buChar char="•"/>
            </a:pPr>
            <a:r>
              <a:rPr lang="en-US" dirty="0">
                <a:solidFill>
                  <a:srgbClr val="000000"/>
                </a:solidFill>
                <a:cs typeface="Arial Narrow"/>
              </a:rPr>
              <a:t>More than 250 DOE partners through the Better Buildings Challenge on track to achieve average energy savings of 2.5% annually and saving 36 TBtus and $300 million since the  Better Buildings Challenge began</a:t>
            </a:r>
          </a:p>
          <a:p>
            <a:pPr marL="342900" indent="-342900">
              <a:buFont typeface="Arial" panose="020B0604020202020204" pitchFamily="34" charset="0"/>
              <a:buChar char="•"/>
            </a:pPr>
            <a:r>
              <a:rPr lang="en-US" dirty="0">
                <a:solidFill>
                  <a:srgbClr val="000000"/>
                </a:solidFill>
                <a:cs typeface="Arial Narrow"/>
              </a:rPr>
              <a:t>LED cost reduction – 90% since 2008</a:t>
            </a:r>
          </a:p>
          <a:p>
            <a:pPr defTabSz="457200"/>
            <a:endParaRPr lang="en-US" dirty="0">
              <a:solidFill>
                <a:srgbClr val="000000"/>
              </a:solidFill>
              <a:cs typeface="Arial Narrow"/>
            </a:endParaRPr>
          </a:p>
          <a:p>
            <a:pPr defTabSz="457200">
              <a:buFont typeface="Arial"/>
              <a:buNone/>
            </a:pPr>
            <a:endParaRPr lang="en-US" dirty="0">
              <a:solidFill>
                <a:srgbClr val="000000"/>
              </a:solidFill>
              <a:cs typeface="Arial Narrow"/>
            </a:endParaRPr>
          </a:p>
        </p:txBody>
      </p:sp>
      <p:sp>
        <p:nvSpPr>
          <p:cNvPr id="16" name="TextBox 15"/>
          <p:cNvSpPr txBox="1"/>
          <p:nvPr/>
        </p:nvSpPr>
        <p:spPr>
          <a:xfrm>
            <a:off x="152400" y="2239147"/>
            <a:ext cx="7620000" cy="533400"/>
          </a:xfrm>
          <a:prstGeom prst="rect">
            <a:avLst/>
          </a:prstGeom>
        </p:spPr>
        <p:txBody>
          <a:bodyPr vert="horz" wrap="square" lIns="91440" tIns="45720" rIns="91440" bIns="45720" rtlCol="0">
            <a:normAutofit/>
          </a:bodyPr>
          <a:lstStyle/>
          <a:p>
            <a:pPr defTabSz="457200">
              <a:spcBef>
                <a:spcPct val="20000"/>
              </a:spcBef>
              <a:buFont typeface="Arial"/>
              <a:buNone/>
            </a:pPr>
            <a:r>
              <a:rPr lang="en-US" sz="2323" b="1" dirty="0">
                <a:solidFill>
                  <a:srgbClr val="000000"/>
                </a:solidFill>
                <a:cs typeface="Arial Narrow"/>
              </a:rPr>
              <a:t>Program Offices:</a:t>
            </a:r>
          </a:p>
        </p:txBody>
      </p:sp>
      <p:pic>
        <p:nvPicPr>
          <p:cNvPr id="29" name="Picture 28" descr="Screen shot 2012-04-17 at 3.59.08 PM.png"/>
          <p:cNvPicPr>
            <a:picLocks noChangeAspect="1"/>
          </p:cNvPicPr>
          <p:nvPr/>
        </p:nvPicPr>
        <p:blipFill rotWithShape="1">
          <a:blip r:embed="rId7" cstate="print">
            <a:extLst>
              <a:ext uri="{28A0092B-C50C-407E-A947-70E740481C1C}">
                <a14:useLocalDpi xmlns:a14="http://schemas.microsoft.com/office/drawing/2010/main" val="0"/>
              </a:ext>
            </a:extLst>
          </a:blip>
          <a:srcRect b="28192"/>
          <a:stretch/>
        </p:blipFill>
        <p:spPr>
          <a:xfrm>
            <a:off x="234978" y="76200"/>
            <a:ext cx="3540163" cy="921709"/>
          </a:xfrm>
          <a:prstGeom prst="rect">
            <a:avLst/>
          </a:prstGeom>
          <a:effectLst/>
        </p:spPr>
      </p:pic>
    </p:spTree>
    <p:extLst>
      <p:ext uri="{BB962C8B-B14F-4D97-AF65-F5344CB8AC3E}">
        <p14:creationId xmlns:p14="http://schemas.microsoft.com/office/powerpoint/2010/main" val="2015804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nner images.png"/>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5881052" y="1338964"/>
            <a:ext cx="2175799" cy="3405797"/>
          </a:xfrm>
          <a:prstGeom prst="rect">
            <a:avLst/>
          </a:prstGeom>
        </p:spPr>
      </p:pic>
      <p:pic>
        <p:nvPicPr>
          <p:cNvPr id="5" name="Picture 4" descr="banner images.png"/>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3441768" y="1340441"/>
            <a:ext cx="2252883" cy="3404320"/>
          </a:xfrm>
          <a:prstGeom prst="rect">
            <a:avLst/>
          </a:prstGeom>
        </p:spPr>
      </p:pic>
      <p:pic>
        <p:nvPicPr>
          <p:cNvPr id="7" name="Picture 6" descr="Screen shot 2012-04-17 at 3.59.08 PM.png"/>
          <p:cNvPicPr>
            <a:picLocks noChangeAspect="1"/>
          </p:cNvPicPr>
          <p:nvPr/>
        </p:nvPicPr>
        <p:blipFill rotWithShape="1">
          <a:blip r:embed="rId7" cstate="print">
            <a:extLst>
              <a:ext uri="{28A0092B-C50C-407E-A947-70E740481C1C}">
                <a14:useLocalDpi xmlns:a14="http://schemas.microsoft.com/office/drawing/2010/main" val="0"/>
              </a:ext>
            </a:extLst>
          </a:blip>
          <a:srcRect b="28192"/>
          <a:stretch/>
        </p:blipFill>
        <p:spPr>
          <a:xfrm>
            <a:off x="6075651" y="765481"/>
            <a:ext cx="1742676" cy="453719"/>
          </a:xfrm>
          <a:prstGeom prst="rect">
            <a:avLst/>
          </a:prstGeom>
        </p:spPr>
      </p:pic>
      <p:pic>
        <p:nvPicPr>
          <p:cNvPr id="8" name="Picture 7" descr="Screen shot 2012-04-17 at 3.50.21 PM.png"/>
          <p:cNvPicPr>
            <a:picLocks noChangeAspect="1"/>
          </p:cNvPicPr>
          <p:nvPr/>
        </p:nvPicPr>
        <p:blipFill rotWithShape="1">
          <a:blip r:embed="rId8" cstate="print">
            <a:extLst>
              <a:ext uri="{28A0092B-C50C-407E-A947-70E740481C1C}">
                <a14:useLocalDpi xmlns:a14="http://schemas.microsoft.com/office/drawing/2010/main" val="0"/>
              </a:ext>
            </a:extLst>
          </a:blip>
          <a:srcRect b="29040"/>
          <a:stretch/>
        </p:blipFill>
        <p:spPr>
          <a:xfrm>
            <a:off x="3463309" y="811286"/>
            <a:ext cx="2231342" cy="407914"/>
          </a:xfrm>
          <a:prstGeom prst="rect">
            <a:avLst/>
          </a:prstGeom>
        </p:spPr>
      </p:pic>
      <p:pic>
        <p:nvPicPr>
          <p:cNvPr id="9" name="Picture 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7519" t="24060" r="58195" b="51399"/>
          <a:stretch/>
        </p:blipFill>
        <p:spPr bwMode="auto">
          <a:xfrm>
            <a:off x="1344840" y="762000"/>
            <a:ext cx="1911411" cy="427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descr="banner images.png"/>
          <p:cNvPicPr>
            <a:picLocks noChangeAspect="1"/>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p:blipFill>
        <p:spPr>
          <a:xfrm>
            <a:off x="1072353" y="1338964"/>
            <a:ext cx="2210635" cy="3405797"/>
          </a:xfrm>
          <a:prstGeom prst="rect">
            <a:avLst/>
          </a:prstGeom>
        </p:spPr>
      </p:pic>
      <p:sp>
        <p:nvSpPr>
          <p:cNvPr id="11" name="Rectangle 10"/>
          <p:cNvSpPr/>
          <p:nvPr/>
        </p:nvSpPr>
        <p:spPr>
          <a:xfrm>
            <a:off x="381000" y="2336261"/>
            <a:ext cx="8382000" cy="990600"/>
          </a:xfrm>
          <a:prstGeom prst="rect">
            <a:avLst/>
          </a:prstGeom>
          <a:gradFill>
            <a:gsLst>
              <a:gs pos="0">
                <a:schemeClr val="accent1">
                  <a:tint val="100000"/>
                  <a:shade val="100000"/>
                  <a:satMod val="130000"/>
                  <a:alpha val="6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chemeClr val="bg1"/>
                </a:solidFill>
                <a:latin typeface="Calibri" panose="020F0502020204030204" pitchFamily="34" charset="0"/>
              </a:rPr>
              <a:t>EERE Crosscutting Initiatives</a:t>
            </a:r>
          </a:p>
        </p:txBody>
      </p:sp>
      <p:sp>
        <p:nvSpPr>
          <p:cNvPr id="12" name="Rectangle 11"/>
          <p:cNvSpPr/>
          <p:nvPr/>
        </p:nvSpPr>
        <p:spPr>
          <a:xfrm>
            <a:off x="152400" y="4953000"/>
            <a:ext cx="8839200" cy="1066800"/>
          </a:xfrm>
          <a:prstGeom prst="rect">
            <a:avLst/>
          </a:prstGeom>
          <a:solidFill>
            <a:schemeClr val="accent1">
              <a:lumMod val="40000"/>
              <a:lumOff val="60000"/>
            </a:schemeClr>
          </a:solidFill>
          <a:ln w="9525" cap="flat" cmpd="sng" algn="ctr">
            <a:solidFill>
              <a:srgbClr val="7AC143">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r>
              <a:rPr lang="en-US" sz="2000" b="1" dirty="0">
                <a:latin typeface="Calibri" panose="020F0502020204030204" pitchFamily="34" charset="0"/>
              </a:rPr>
              <a:t>Within our technology office budgets, EERE organizes and coordinates investments across our technology sectors around common themes to achieve maximum impact for the U.S. taxpayer</a:t>
            </a:r>
            <a:r>
              <a:rPr lang="en-US" sz="2000" dirty="0"/>
              <a:t>. </a:t>
            </a:r>
          </a:p>
        </p:txBody>
      </p:sp>
    </p:spTree>
    <p:extLst>
      <p:ext uri="{BB962C8B-B14F-4D97-AF65-F5344CB8AC3E}">
        <p14:creationId xmlns:p14="http://schemas.microsoft.com/office/powerpoint/2010/main" val="1103156195"/>
      </p:ext>
    </p:extLst>
  </p:cSld>
  <p:clrMapOvr>
    <a:masterClrMapping/>
  </p:clrMapOvr>
</p:sld>
</file>

<file path=ppt/theme/theme1.xml><?xml version="1.0" encoding="utf-8"?>
<a:theme xmlns:a="http://schemas.openxmlformats.org/drawingml/2006/main" name="eere_template_blue-white">
  <a:themeElements>
    <a:clrScheme name="Custom 12">
      <a:dk1>
        <a:srgbClr val="4C4C4C"/>
      </a:dk1>
      <a:lt1>
        <a:sysClr val="window" lastClr="FFFFFF"/>
      </a:lt1>
      <a:dk2>
        <a:srgbClr val="666666"/>
      </a:dk2>
      <a:lt2>
        <a:srgbClr val="EEECE1"/>
      </a:lt2>
      <a:accent1>
        <a:srgbClr val="99CC33"/>
      </a:accent1>
      <a:accent2>
        <a:srgbClr val="FFCC00"/>
      </a:accent2>
      <a:accent3>
        <a:srgbClr val="0099CC"/>
      </a:accent3>
      <a:accent4>
        <a:srgbClr val="006699"/>
      </a:accent4>
      <a:accent5>
        <a:srgbClr val="006633"/>
      </a:accent5>
      <a:accent6>
        <a:srgbClr val="FF9933"/>
      </a:accent6>
      <a:hlink>
        <a:srgbClr val="006699"/>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EERE Black">
  <a:themeElements>
    <a:clrScheme name="EERE 2012-2">
      <a:dk1>
        <a:srgbClr val="50565C"/>
      </a:dk1>
      <a:lt1>
        <a:sysClr val="window" lastClr="FFFFFF"/>
      </a:lt1>
      <a:dk2>
        <a:srgbClr val="6A737B"/>
      </a:dk2>
      <a:lt2>
        <a:srgbClr val="EEECE1"/>
      </a:lt2>
      <a:accent1>
        <a:srgbClr val="7AC143"/>
      </a:accent1>
      <a:accent2>
        <a:srgbClr val="FFD200"/>
      </a:accent2>
      <a:accent3>
        <a:srgbClr val="00A4E4"/>
      </a:accent3>
      <a:accent4>
        <a:srgbClr val="00425D"/>
      </a:accent4>
      <a:accent5>
        <a:srgbClr val="00853F"/>
      </a:accent5>
      <a:accent6>
        <a:srgbClr val="F58025"/>
      </a:accent6>
      <a:hlink>
        <a:srgbClr val="006892"/>
      </a:hlink>
      <a:folHlink>
        <a:srgbClr val="6A737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fontScale="85000" lnSpcReduction="10000"/>
      </a:bodyPr>
      <a:lstStyle>
        <a:defPPr marL="0" marR="0" indent="0" algn="l" defTabSz="457200" rtl="0" eaLnBrk="1" fontAlgn="auto" latinLnBrk="0" hangingPunct="1">
          <a:lnSpc>
            <a:spcPct val="100000"/>
          </a:lnSpc>
          <a:spcBef>
            <a:spcPct val="20000"/>
          </a:spcBef>
          <a:spcAft>
            <a:spcPts val="0"/>
          </a:spcAft>
          <a:buClrTx/>
          <a:buSzTx/>
          <a:buFont typeface="Arial"/>
          <a:buNone/>
          <a:tabLst/>
          <a:defRPr kumimoji="0" sz="2323" b="1" i="0" u="none" strike="noStrike" kern="1200" cap="none" spc="0" normalizeH="0" baseline="0" noProof="0" dirty="0" smtClean="0">
            <a:ln>
              <a:noFill/>
            </a:ln>
            <a:solidFill>
              <a:srgbClr val="FFFFFF"/>
            </a:solidFill>
            <a:effectLst/>
            <a:uLnTx/>
            <a:uFillTx/>
            <a:latin typeface="Arial Narrow"/>
            <a:ea typeface="+mn-ea"/>
            <a:cs typeface="Arial Narrow"/>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icture" ma:contentTypeID="0x01010200C2BE8F9502865541A7F8C96EEEF7CC83" ma:contentTypeVersion="0" ma:contentTypeDescription="Upload an image or a photograph." ma:contentTypeScope="" ma:versionID="738c05f2ea21521319d4c8278fac6618">
  <xsd:schema xmlns:xsd="http://www.w3.org/2001/XMLSchema" xmlns:xs="http://www.w3.org/2001/XMLSchema" xmlns:p="http://schemas.microsoft.com/office/2006/metadata/properties" xmlns:ns1="http://schemas.microsoft.com/sharepoint/v3" targetNamespace="http://schemas.microsoft.com/office/2006/metadata/properties" ma:root="true" ma:fieldsID="f8bac3f4d5c4430efce0db78d9dd816f" ns1:_="">
    <xsd:import namespace="http://schemas.microsoft.com/sharepoint/v3"/>
    <xsd:element name="properties">
      <xsd:complexType>
        <xsd:sequence>
          <xsd:element name="documentManagement">
            <xsd:complexType>
              <xsd:all>
                <xsd:element ref="ns1:ImageWidth" minOccurs="0"/>
                <xsd:element ref="ns1:ImageHeight" minOccurs="0"/>
                <xsd:element ref="ns1:ImageCreateDate" minOccurs="0"/>
                <xsd:element ref="ns1:Description" minOccurs="0"/>
                <xsd:element ref="ns1:ThumbnailExists" minOccurs="0"/>
                <xsd:element ref="ns1:PreviewExists" minOccurs="0"/>
                <xsd:element ref="ns1:AlternateThumbnailUr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mageWidth" ma:index="11" nillable="true" ma:displayName="Picture Width" ma:internalName="ImageWidth" ma:readOnly="true">
      <xsd:simpleType>
        <xsd:restriction base="dms:Unknown"/>
      </xsd:simpleType>
    </xsd:element>
    <xsd:element name="ImageHeight" ma:index="12" nillable="true" ma:displayName="Picture Height" ma:internalName="ImageHeight" ma:readOnly="true">
      <xsd:simpleType>
        <xsd:restriction base="dms:Unknown"/>
      </xsd:simpleType>
    </xsd:element>
    <xsd:element name="ImageCreateDate" ma:index="13" nillable="true" ma:displayName="Date Picture Taken" ma:format="DateTime" ma:hidden="true" ma:internalName="ImageCreateDate">
      <xsd:simpleType>
        <xsd:restriction base="dms:DateTime"/>
      </xsd:simpleType>
    </xsd:element>
    <xsd:element name="Description" ma:index="14" nillable="true" ma:displayName="Description" ma:description="Used as alternative text for the picture." ma:hidden="true" ma:internalName="Description">
      <xsd:simpleType>
        <xsd:restriction base="dms:Note">
          <xsd:maxLength value="255"/>
        </xsd:restriction>
      </xsd:simpleType>
    </xsd:element>
    <xsd:element name="ThumbnailExists" ma:index="23" nillable="true" ma:displayName="Thumbnail Exists" ma:default="FALSE" ma:hidden="true" ma:internalName="ThumbnailExists" ma:readOnly="true">
      <xsd:simpleType>
        <xsd:restriction base="dms:Boolean"/>
      </xsd:simpleType>
    </xsd:element>
    <xsd:element name="PreviewExists" ma:index="24" nillable="true" ma:displayName="Preview Exists" ma:default="FALSE" ma:hidden="true" ma:internalName="PreviewExists" ma:readOnly="true">
      <xsd:simpleType>
        <xsd:restriction base="dms:Boolean"/>
      </xsd:simpleType>
    </xsd:element>
    <xsd:element name="AlternateThumbnailUrl" ma:index="25" nillable="true" ma:displayName="Preview Image URL" ma:format="Image" ma:hidden="true" ma:internalName="AlternateThumbnail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8" ma:displayName="Title"/>
        <xsd:element ref="dc:subject" minOccurs="0" maxOccurs="1"/>
        <xsd:element ref="dc:description" minOccurs="0" maxOccurs="1"/>
        <xsd:element name="keywords" minOccurs="0" maxOccurs="1" type="xsd:string" ma:index="20"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AlternateThumbnailUrl xmlns="http://schemas.microsoft.com/sharepoint/v3">
      <Url xsi:nil="true"/>
      <Description xsi:nil="true"/>
    </AlternateThumbnailUrl>
    <ImageCreateDate xmlns="http://schemas.microsoft.com/sharepoint/v3" xsi:nil="true"/>
    <Description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A803F9-1D47-48B1-904D-C26AFD6912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2DAAE0E-BC52-487A-8A19-81E389F6AFC5}">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6BC6F731-DF0A-4481-B41C-50606DC3E2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4777</TotalTime>
  <Words>3238</Words>
  <Application>Microsoft Office PowerPoint</Application>
  <PresentationFormat>On-screen Show (4:3)</PresentationFormat>
  <Paragraphs>377</Paragraphs>
  <Slides>20</Slides>
  <Notes>20</Notes>
  <HiddenSlides>0</HiddenSlides>
  <MMClips>0</MMClip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eere_template_blue-white</vt:lpstr>
      <vt:lpstr>2_EERE Black</vt:lpstr>
      <vt:lpstr>PowerPoint Presentation</vt:lpstr>
      <vt:lpstr>Overview</vt:lpstr>
      <vt:lpstr>DOE and the Water-Energy Nexus</vt:lpstr>
      <vt:lpstr>DOE’s Six Strategic Pillars for the Water-Energy Nexus</vt:lpstr>
      <vt:lpstr>Office of Energy Efficiency and Renewable Energy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Superior Energy Performance (SEP)</vt:lpstr>
      <vt:lpstr>PowerPoint Presentation</vt:lpstr>
      <vt:lpstr>CHP Deployment Program</vt:lpstr>
      <vt:lpstr>CHP Technical Assistance Partnerships (TAPs)</vt:lpstr>
      <vt:lpstr>Combined Heat &amp; Power for Resiliency Accelerator</vt:lpstr>
      <vt:lpstr>Wastewater Infrastructure Accelerator</vt:lpstr>
      <vt:lpstr>Better Buildings Solution Center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SEP Benefits to Program Administrators</dc:title>
  <dc:creator>Garrett Shields</dc:creator>
  <cp:lastModifiedBy>Dasek, Alice</cp:lastModifiedBy>
  <cp:revision>404</cp:revision>
  <cp:lastPrinted>2016-06-15T21:14:34Z</cp:lastPrinted>
  <dcterms:created xsi:type="dcterms:W3CDTF">2015-01-22T18:24:56Z</dcterms:created>
  <dcterms:modified xsi:type="dcterms:W3CDTF">2019-09-23T15:49:20Z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0x01010200C2BE8F9502865541A7F8C96EEEF7CC83</vt:lpwstr>
  </property>
</Properties>
</file>